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3" r:id="rId2"/>
    <p:sldId id="271" r:id="rId3"/>
    <p:sldId id="258" r:id="rId4"/>
    <p:sldId id="257" r:id="rId5"/>
    <p:sldId id="267" r:id="rId6"/>
    <p:sldId id="268" r:id="rId7"/>
    <p:sldId id="274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75" r:id="rId16"/>
    <p:sldId id="26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9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C4FE7-54FA-4EB8-A6EF-FAD37F9429CD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452CD-3C97-4C73-BA56-DB3F1F59DE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73A9-A0B3-4924-B931-FB9247405A1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E4BAC-42D8-453D-9412-376BE9D84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73A9-A0B3-4924-B931-FB9247405A1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E4BAC-42D8-453D-9412-376BE9D84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73A9-A0B3-4924-B931-FB9247405A1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E4BAC-42D8-453D-9412-376BE9D84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73A9-A0B3-4924-B931-FB9247405A1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E4BAC-42D8-453D-9412-376BE9D84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73A9-A0B3-4924-B931-FB9247405A1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E4BAC-42D8-453D-9412-376BE9D84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73A9-A0B3-4924-B931-FB9247405A1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E4BAC-42D8-453D-9412-376BE9D84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73A9-A0B3-4924-B931-FB9247405A1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E4BAC-42D8-453D-9412-376BE9D84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73A9-A0B3-4924-B931-FB9247405A1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E4BAC-42D8-453D-9412-376BE9D84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73A9-A0B3-4924-B931-FB9247405A1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E4BAC-42D8-453D-9412-376BE9D84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73A9-A0B3-4924-B931-FB9247405A1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E4BAC-42D8-453D-9412-376BE9D84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73A9-A0B3-4924-B931-FB9247405A1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E4BAC-42D8-453D-9412-376BE9D84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E73A9-A0B3-4924-B931-FB9247405A1F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E4BAC-42D8-453D-9412-376BE9D84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000" b="1" i="1" dirty="0" smtClean="0">
                <a:latin typeface="Arno Pro Smbd SmText" pitchFamily="18" charset="0"/>
              </a:rPr>
              <a:t>Второй признак подобия треугольников</a:t>
            </a:r>
            <a:endParaRPr lang="ru-RU" sz="6000" b="1" i="1" dirty="0">
              <a:latin typeface="Arno Pro Smbd SmText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Блок-схема: извлечение 3"/>
          <p:cNvSpPr/>
          <p:nvPr/>
        </p:nvSpPr>
        <p:spPr>
          <a:xfrm rot="1137590">
            <a:off x="1428728" y="4786322"/>
            <a:ext cx="1928826" cy="1000132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объединение 4"/>
          <p:cNvSpPr/>
          <p:nvPr/>
        </p:nvSpPr>
        <p:spPr>
          <a:xfrm>
            <a:off x="6143636" y="285728"/>
            <a:ext cx="2000264" cy="1500198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извлечение 5"/>
          <p:cNvSpPr/>
          <p:nvPr/>
        </p:nvSpPr>
        <p:spPr>
          <a:xfrm rot="6585263">
            <a:off x="352772" y="594553"/>
            <a:ext cx="1830872" cy="1454052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3004" y="571480"/>
            <a:ext cx="7860962" cy="5737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3" y="352989"/>
            <a:ext cx="8607643" cy="6076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9994" y="500042"/>
            <a:ext cx="8116847" cy="6057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ello_html_40d1c5c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857256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24744"/>
            <a:ext cx="784887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Второй признак </a:t>
            </a:r>
          </a:p>
          <a:p>
            <a:pPr algn="ctr"/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одобия треугольников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Равнобедренный треугольник 2"/>
          <p:cNvSpPr/>
          <p:nvPr/>
        </p:nvSpPr>
        <p:spPr>
          <a:xfrm>
            <a:off x="966689" y="3789040"/>
            <a:ext cx="2160240" cy="2160240"/>
          </a:xfrm>
          <a:prstGeom prst="triangl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4369296" y="4365104"/>
            <a:ext cx="1944216" cy="1584176"/>
          </a:xfrm>
          <a:prstGeom prst="triangl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Дуга 4"/>
          <p:cNvSpPr/>
          <p:nvPr/>
        </p:nvSpPr>
        <p:spPr>
          <a:xfrm>
            <a:off x="1054274" y="5598765"/>
            <a:ext cx="432048" cy="360040"/>
          </a:xfrm>
          <a:prstGeom prst="arc">
            <a:avLst>
              <a:gd name="adj1" fmla="val 13768120"/>
              <a:gd name="adj2" fmla="val 3404133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Дуга 5"/>
          <p:cNvSpPr/>
          <p:nvPr/>
        </p:nvSpPr>
        <p:spPr>
          <a:xfrm>
            <a:off x="4388768" y="5691125"/>
            <a:ext cx="432048" cy="360040"/>
          </a:xfrm>
          <a:prstGeom prst="arc">
            <a:avLst>
              <a:gd name="adj1" fmla="val 13768120"/>
              <a:gd name="adj2" fmla="val 1612859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8" name="Прямая соединительная линия 7"/>
          <p:cNvCxnSpPr>
            <a:stCxn id="3" idx="0"/>
          </p:cNvCxnSpPr>
          <p:nvPr/>
        </p:nvCxnSpPr>
        <p:spPr>
          <a:xfrm flipH="1">
            <a:off x="966689" y="3789040"/>
            <a:ext cx="1080120" cy="2169765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966689" y="5949280"/>
            <a:ext cx="2160240" cy="9525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stCxn id="4" idx="0"/>
            <a:endCxn id="4" idx="2"/>
          </p:cNvCxnSpPr>
          <p:nvPr/>
        </p:nvCxnSpPr>
        <p:spPr>
          <a:xfrm flipH="1">
            <a:off x="4369296" y="4365104"/>
            <a:ext cx="972108" cy="158417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369296" y="5958805"/>
            <a:ext cx="194421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61939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Text Box 2"/>
          <p:cNvSpPr txBox="1">
            <a:spLocks noChangeArrowheads="1"/>
          </p:cNvSpPr>
          <p:nvPr/>
        </p:nvSpPr>
        <p:spPr bwMode="auto">
          <a:xfrm>
            <a:off x="2895600" y="3581400"/>
            <a:ext cx="6248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докажем, что                       и применим </a:t>
            </a:r>
            <a:r>
              <a:rPr lang="en-US" sz="2400"/>
              <a:t>1</a:t>
            </a:r>
            <a:r>
              <a:rPr lang="ru-RU" sz="2400"/>
              <a:t> признак подобия треугольников </a:t>
            </a:r>
          </a:p>
        </p:txBody>
      </p:sp>
      <p:graphicFrame>
        <p:nvGraphicFramePr>
          <p:cNvPr id="218115" name="Object 3"/>
          <p:cNvGraphicFramePr>
            <a:graphicFrameLocks noChangeAspect="1"/>
          </p:cNvGraphicFramePr>
          <p:nvPr/>
        </p:nvGraphicFramePr>
        <p:xfrm>
          <a:off x="4714876" y="3540125"/>
          <a:ext cx="1496608" cy="462534"/>
        </p:xfrm>
        <a:graphic>
          <a:graphicData uri="http://schemas.openxmlformats.org/presentationml/2006/ole">
            <p:oleObj spid="_x0000_s1026" name="Формула" r:id="rId3" imgW="698197" imgH="215806" progId="Equation.3">
              <p:embed/>
            </p:oleObj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4724400"/>
            <a:ext cx="3200400" cy="1447800"/>
            <a:chOff x="192" y="1200"/>
            <a:chExt cx="1392" cy="960"/>
          </a:xfrm>
        </p:grpSpPr>
        <p:sp>
          <p:nvSpPr>
            <p:cNvPr id="6178" name="Freeform 5"/>
            <p:cNvSpPr>
              <a:spLocks/>
            </p:cNvSpPr>
            <p:nvPr/>
          </p:nvSpPr>
          <p:spPr bwMode="auto">
            <a:xfrm>
              <a:off x="192" y="1591"/>
              <a:ext cx="742" cy="569"/>
            </a:xfrm>
            <a:custGeom>
              <a:avLst/>
              <a:gdLst>
                <a:gd name="T0" fmla="*/ 0 w 864"/>
                <a:gd name="T1" fmla="*/ 450 h 640"/>
                <a:gd name="T2" fmla="*/ 517 w 864"/>
                <a:gd name="T3" fmla="*/ 450 h 640"/>
                <a:gd name="T4" fmla="*/ 547 w 864"/>
                <a:gd name="T5" fmla="*/ 282 h 640"/>
                <a:gd name="T6" fmla="*/ 517 w 864"/>
                <a:gd name="T7" fmla="*/ 146 h 640"/>
                <a:gd name="T8" fmla="*/ 477 w 864"/>
                <a:gd name="T9" fmla="*/ 56 h 640"/>
                <a:gd name="T10" fmla="*/ 385 w 864"/>
                <a:gd name="T11" fmla="*/ 0 h 640"/>
                <a:gd name="T12" fmla="*/ 0 w 864"/>
                <a:gd name="T13" fmla="*/ 450 h 6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4" h="640">
                  <a:moveTo>
                    <a:pt x="0" y="640"/>
                  </a:moveTo>
                  <a:lnTo>
                    <a:pt x="816" y="640"/>
                  </a:lnTo>
                  <a:lnTo>
                    <a:pt x="864" y="400"/>
                  </a:lnTo>
                  <a:lnTo>
                    <a:pt x="816" y="208"/>
                  </a:lnTo>
                  <a:lnTo>
                    <a:pt x="752" y="80"/>
                  </a:lnTo>
                  <a:lnTo>
                    <a:pt x="608" y="0"/>
                  </a:lnTo>
                  <a:lnTo>
                    <a:pt x="0" y="640"/>
                  </a:lnTo>
                  <a:close/>
                </a:path>
              </a:pathLst>
            </a:custGeom>
            <a:gradFill rotWithShape="1">
              <a:gsLst>
                <a:gs pos="0">
                  <a:srgbClr val="0000FF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79" name="AutoShape 6"/>
            <p:cNvSpPr>
              <a:spLocks noChangeArrowheads="1"/>
            </p:cNvSpPr>
            <p:nvPr/>
          </p:nvSpPr>
          <p:spPr bwMode="auto">
            <a:xfrm>
              <a:off x="192" y="1200"/>
              <a:ext cx="1392" cy="960"/>
            </a:xfrm>
            <a:prstGeom prst="triangle">
              <a:avLst>
                <a:gd name="adj" fmla="val 64074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149" name="Text Box 7"/>
          <p:cNvSpPr txBox="1">
            <a:spLocks noChangeArrowheads="1"/>
          </p:cNvSpPr>
          <p:nvPr/>
        </p:nvSpPr>
        <p:spPr bwMode="auto">
          <a:xfrm>
            <a:off x="4114800" y="6096000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А</a:t>
            </a:r>
          </a:p>
        </p:txBody>
      </p: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7239000" y="4343400"/>
            <a:ext cx="60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/>
              <a:t>С</a:t>
            </a:r>
          </a:p>
        </p:txBody>
      </p:sp>
      <p:sp>
        <p:nvSpPr>
          <p:cNvPr id="6151" name="Text Box 9"/>
          <p:cNvSpPr txBox="1">
            <a:spLocks noChangeArrowheads="1"/>
          </p:cNvSpPr>
          <p:nvPr/>
        </p:nvSpPr>
        <p:spPr bwMode="auto">
          <a:xfrm>
            <a:off x="8458200" y="5943600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В</a:t>
            </a:r>
          </a:p>
        </p:txBody>
      </p:sp>
      <p:sp>
        <p:nvSpPr>
          <p:cNvPr id="6152" name="Text Box 10"/>
          <p:cNvSpPr txBox="1">
            <a:spLocks noChangeArrowheads="1"/>
          </p:cNvSpPr>
          <p:nvPr/>
        </p:nvSpPr>
        <p:spPr bwMode="auto">
          <a:xfrm>
            <a:off x="3276600" y="6172200"/>
            <a:ext cx="555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В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6153" name="Text Box 11"/>
          <p:cNvSpPr txBox="1">
            <a:spLocks noChangeArrowheads="1"/>
          </p:cNvSpPr>
          <p:nvPr/>
        </p:nvSpPr>
        <p:spPr bwMode="auto">
          <a:xfrm>
            <a:off x="1905000" y="4267200"/>
            <a:ext cx="5762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С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6154" name="Text Box 12"/>
          <p:cNvSpPr txBox="1">
            <a:spLocks noChangeArrowheads="1"/>
          </p:cNvSpPr>
          <p:nvPr/>
        </p:nvSpPr>
        <p:spPr bwMode="auto">
          <a:xfrm>
            <a:off x="152400" y="6146800"/>
            <a:ext cx="555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А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218125" name="Text Box 13"/>
          <p:cNvSpPr txBox="1">
            <a:spLocks noChangeArrowheads="1"/>
          </p:cNvSpPr>
          <p:nvPr/>
        </p:nvSpPr>
        <p:spPr bwMode="auto">
          <a:xfrm>
            <a:off x="76200" y="-120650"/>
            <a:ext cx="9144000" cy="179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II</a:t>
            </a:r>
            <a:r>
              <a:rPr lang="ru-RU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признак подобия треугольников.  </a:t>
            </a:r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Если две стороны одного треугольника пропорциональны двум сторонам другого треугольника и углы, заключенные между этими сторонами, равны, то такие треугольники подобны. </a:t>
            </a: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1600200" y="2971800"/>
            <a:ext cx="5129213" cy="519113"/>
            <a:chOff x="2112" y="1392"/>
            <a:chExt cx="3231" cy="327"/>
          </a:xfrm>
        </p:grpSpPr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3216" y="1392"/>
              <a:ext cx="2127" cy="327"/>
              <a:chOff x="2208" y="1680"/>
              <a:chExt cx="2127" cy="327"/>
            </a:xfrm>
          </p:grpSpPr>
          <p:graphicFrame>
            <p:nvGraphicFramePr>
              <p:cNvPr id="6173" name="Object 16"/>
              <p:cNvGraphicFramePr>
                <a:graphicFrameLocks noChangeAspect="1"/>
              </p:cNvGraphicFramePr>
              <p:nvPr/>
            </p:nvGraphicFramePr>
            <p:xfrm>
              <a:off x="2208" y="1680"/>
              <a:ext cx="232" cy="273"/>
            </p:xfrm>
            <a:graphic>
              <a:graphicData uri="http://schemas.openxmlformats.org/presentationml/2006/ole">
                <p:oleObj spid="_x0000_s1031" name="Формула" r:id="rId4" imgW="139579" imgH="164957" progId="Equation.3">
                  <p:embed/>
                </p:oleObj>
              </a:graphicData>
            </a:graphic>
          </p:graphicFrame>
          <p:sp>
            <p:nvSpPr>
              <p:cNvPr id="6174" name="Text Box 17"/>
              <p:cNvSpPr txBox="1">
                <a:spLocks noChangeArrowheads="1"/>
              </p:cNvSpPr>
              <p:nvPr/>
            </p:nvSpPr>
            <p:spPr bwMode="auto">
              <a:xfrm>
                <a:off x="2400" y="1680"/>
                <a:ext cx="57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/>
                  <a:t>ABC</a:t>
                </a:r>
                <a:endParaRPr lang="ru-RU" sz="2800"/>
              </a:p>
            </p:txBody>
          </p:sp>
          <p:sp>
            <p:nvSpPr>
              <p:cNvPr id="6175" name="Freeform 18"/>
              <p:cNvSpPr>
                <a:spLocks/>
              </p:cNvSpPr>
              <p:nvPr/>
            </p:nvSpPr>
            <p:spPr bwMode="auto">
              <a:xfrm rot="206182">
                <a:off x="3022" y="1775"/>
                <a:ext cx="290" cy="145"/>
              </a:xfrm>
              <a:custGeom>
                <a:avLst/>
                <a:gdLst>
                  <a:gd name="T0" fmla="*/ 32 w 540"/>
                  <a:gd name="T1" fmla="*/ 49 h 205"/>
                  <a:gd name="T2" fmla="*/ 25 w 540"/>
                  <a:gd name="T3" fmla="*/ 64 h 205"/>
                  <a:gd name="T4" fmla="*/ 11 w 540"/>
                  <a:gd name="T5" fmla="*/ 71 h 205"/>
                  <a:gd name="T6" fmla="*/ 2 w 540"/>
                  <a:gd name="T7" fmla="*/ 52 h 205"/>
                  <a:gd name="T8" fmla="*/ 2 w 540"/>
                  <a:gd name="T9" fmla="*/ 23 h 205"/>
                  <a:gd name="T10" fmla="*/ 11 w 540"/>
                  <a:gd name="T11" fmla="*/ 9 h 205"/>
                  <a:gd name="T12" fmla="*/ 25 w 540"/>
                  <a:gd name="T13" fmla="*/ 14 h 205"/>
                  <a:gd name="T14" fmla="*/ 44 w 540"/>
                  <a:gd name="T15" fmla="*/ 39 h 205"/>
                  <a:gd name="T16" fmla="*/ 59 w 540"/>
                  <a:gd name="T17" fmla="*/ 61 h 205"/>
                  <a:gd name="T18" fmla="*/ 75 w 540"/>
                  <a:gd name="T19" fmla="*/ 59 h 205"/>
                  <a:gd name="T20" fmla="*/ 83 w 540"/>
                  <a:gd name="T21" fmla="*/ 40 h 205"/>
                  <a:gd name="T22" fmla="*/ 80 w 540"/>
                  <a:gd name="T23" fmla="*/ 11 h 205"/>
                  <a:gd name="T24" fmla="*/ 67 w 540"/>
                  <a:gd name="T25" fmla="*/ 1 h 205"/>
                  <a:gd name="T26" fmla="*/ 54 w 540"/>
                  <a:gd name="T27" fmla="*/ 18 h 20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40" h="205">
                    <a:moveTo>
                      <a:pt x="203" y="138"/>
                    </a:moveTo>
                    <a:cubicBezTo>
                      <a:pt x="196" y="145"/>
                      <a:pt x="182" y="171"/>
                      <a:pt x="160" y="181"/>
                    </a:cubicBezTo>
                    <a:cubicBezTo>
                      <a:pt x="139" y="191"/>
                      <a:pt x="98" y="205"/>
                      <a:pt x="73" y="199"/>
                    </a:cubicBezTo>
                    <a:cubicBezTo>
                      <a:pt x="48" y="194"/>
                      <a:pt x="21" y="170"/>
                      <a:pt x="11" y="148"/>
                    </a:cubicBezTo>
                    <a:cubicBezTo>
                      <a:pt x="0" y="126"/>
                      <a:pt x="1" y="86"/>
                      <a:pt x="11" y="66"/>
                    </a:cubicBezTo>
                    <a:cubicBezTo>
                      <a:pt x="20" y="45"/>
                      <a:pt x="43" y="31"/>
                      <a:pt x="68" y="26"/>
                    </a:cubicBezTo>
                    <a:cubicBezTo>
                      <a:pt x="93" y="22"/>
                      <a:pt x="124" y="24"/>
                      <a:pt x="160" y="39"/>
                    </a:cubicBezTo>
                    <a:cubicBezTo>
                      <a:pt x="197" y="53"/>
                      <a:pt x="249" y="88"/>
                      <a:pt x="285" y="110"/>
                    </a:cubicBezTo>
                    <a:cubicBezTo>
                      <a:pt x="322" y="133"/>
                      <a:pt x="345" y="162"/>
                      <a:pt x="378" y="172"/>
                    </a:cubicBezTo>
                    <a:cubicBezTo>
                      <a:pt x="411" y="182"/>
                      <a:pt x="459" y="177"/>
                      <a:pt x="485" y="167"/>
                    </a:cubicBezTo>
                    <a:cubicBezTo>
                      <a:pt x="511" y="158"/>
                      <a:pt x="530" y="136"/>
                      <a:pt x="535" y="113"/>
                    </a:cubicBezTo>
                    <a:cubicBezTo>
                      <a:pt x="540" y="90"/>
                      <a:pt x="534" y="49"/>
                      <a:pt x="517" y="31"/>
                    </a:cubicBezTo>
                    <a:cubicBezTo>
                      <a:pt x="500" y="13"/>
                      <a:pt x="461" y="0"/>
                      <a:pt x="433" y="3"/>
                    </a:cubicBezTo>
                    <a:cubicBezTo>
                      <a:pt x="405" y="6"/>
                      <a:pt x="366" y="40"/>
                      <a:pt x="348" y="49"/>
                    </a:cubicBez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6176" name="Object 19"/>
              <p:cNvGraphicFramePr>
                <a:graphicFrameLocks noChangeAspect="1"/>
              </p:cNvGraphicFramePr>
              <p:nvPr/>
            </p:nvGraphicFramePr>
            <p:xfrm>
              <a:off x="3312" y="1680"/>
              <a:ext cx="232" cy="273"/>
            </p:xfrm>
            <a:graphic>
              <a:graphicData uri="http://schemas.openxmlformats.org/presentationml/2006/ole">
                <p:oleObj spid="_x0000_s1032" name="Формула" r:id="rId5" imgW="139579" imgH="164957" progId="Equation.3">
                  <p:embed/>
                </p:oleObj>
              </a:graphicData>
            </a:graphic>
          </p:graphicFrame>
          <p:sp>
            <p:nvSpPr>
              <p:cNvPr id="6177" name="Text Box 20"/>
              <p:cNvSpPr txBox="1">
                <a:spLocks noChangeArrowheads="1"/>
              </p:cNvSpPr>
              <p:nvPr/>
            </p:nvSpPr>
            <p:spPr bwMode="auto">
              <a:xfrm>
                <a:off x="3504" y="1680"/>
                <a:ext cx="831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/>
                  <a:t>А</a:t>
                </a:r>
                <a:r>
                  <a:rPr lang="ru-RU" sz="2800" baseline="-25000"/>
                  <a:t>1</a:t>
                </a:r>
                <a:r>
                  <a:rPr lang="ru-RU" sz="2800"/>
                  <a:t>В</a:t>
                </a:r>
                <a:r>
                  <a:rPr lang="ru-RU" sz="2800" baseline="-25000"/>
                  <a:t>1</a:t>
                </a:r>
                <a:r>
                  <a:rPr lang="ru-RU" sz="2800"/>
                  <a:t>С</a:t>
                </a:r>
                <a:r>
                  <a:rPr lang="ru-RU" sz="2800" baseline="-25000"/>
                  <a:t>1</a:t>
                </a:r>
                <a:endParaRPr lang="ru-RU" sz="2800"/>
              </a:p>
            </p:txBody>
          </p:sp>
        </p:grpSp>
        <p:sp>
          <p:nvSpPr>
            <p:cNvPr id="6172" name="Text Box 21"/>
            <p:cNvSpPr txBox="1">
              <a:spLocks noChangeArrowheads="1"/>
            </p:cNvSpPr>
            <p:nvPr/>
          </p:nvSpPr>
          <p:spPr bwMode="auto">
            <a:xfrm>
              <a:off x="2112" y="1392"/>
              <a:ext cx="11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/>
                <a:t>Доказать: </a:t>
              </a:r>
            </a:p>
          </p:txBody>
        </p:sp>
      </p:grpSp>
      <p:sp>
        <p:nvSpPr>
          <p:cNvPr id="218134" name="Text Box 22"/>
          <p:cNvSpPr txBox="1">
            <a:spLocks noChangeArrowheads="1"/>
          </p:cNvSpPr>
          <p:nvPr/>
        </p:nvSpPr>
        <p:spPr bwMode="auto">
          <a:xfrm>
            <a:off x="304800" y="36576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Доказательство: </a:t>
            </a:r>
          </a:p>
        </p:txBody>
      </p: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1981200" y="1730375"/>
            <a:ext cx="6934200" cy="1012825"/>
            <a:chOff x="1248" y="1090"/>
            <a:chExt cx="4368" cy="638"/>
          </a:xfrm>
        </p:grpSpPr>
        <p:graphicFrame>
          <p:nvGraphicFramePr>
            <p:cNvPr id="6162" name="Object 24"/>
            <p:cNvGraphicFramePr>
              <a:graphicFrameLocks noChangeAspect="1"/>
            </p:cNvGraphicFramePr>
            <p:nvPr/>
          </p:nvGraphicFramePr>
          <p:xfrm>
            <a:off x="3360" y="1222"/>
            <a:ext cx="1033" cy="314"/>
          </p:xfrm>
          <a:graphic>
            <a:graphicData uri="http://schemas.openxmlformats.org/presentationml/2006/ole">
              <p:oleObj spid="_x0000_s1027" name="Формула" r:id="rId6" imgW="710891" imgH="215806" progId="Equation.3">
                <p:embed/>
              </p:oleObj>
            </a:graphicData>
          </a:graphic>
        </p:graphicFrame>
        <p:sp>
          <p:nvSpPr>
            <p:cNvPr id="6163" name="Text Box 25"/>
            <p:cNvSpPr txBox="1">
              <a:spLocks noChangeArrowheads="1"/>
            </p:cNvSpPr>
            <p:nvPr/>
          </p:nvSpPr>
          <p:spPr bwMode="auto">
            <a:xfrm>
              <a:off x="1248" y="1248"/>
              <a:ext cx="6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/>
                <a:t>Дано:</a:t>
              </a:r>
            </a:p>
          </p:txBody>
        </p: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1824" y="1231"/>
              <a:ext cx="708" cy="305"/>
              <a:chOff x="3648" y="1983"/>
              <a:chExt cx="708" cy="305"/>
            </a:xfrm>
          </p:grpSpPr>
          <p:graphicFrame>
            <p:nvGraphicFramePr>
              <p:cNvPr id="6169" name="Object 27"/>
              <p:cNvGraphicFramePr>
                <a:graphicFrameLocks noChangeAspect="1"/>
              </p:cNvGraphicFramePr>
              <p:nvPr/>
            </p:nvGraphicFramePr>
            <p:xfrm>
              <a:off x="3648" y="1983"/>
              <a:ext cx="232" cy="273"/>
            </p:xfrm>
            <a:graphic>
              <a:graphicData uri="http://schemas.openxmlformats.org/presentationml/2006/ole">
                <p:oleObj spid="_x0000_s1030" name="Формула" r:id="rId7" imgW="139579" imgH="164957" progId="Equation.3">
                  <p:embed/>
                </p:oleObj>
              </a:graphicData>
            </a:graphic>
          </p:graphicFrame>
          <p:sp>
            <p:nvSpPr>
              <p:cNvPr id="6170" name="Text Box 28"/>
              <p:cNvSpPr txBox="1">
                <a:spLocks noChangeArrowheads="1"/>
              </p:cNvSpPr>
              <p:nvPr/>
            </p:nvSpPr>
            <p:spPr bwMode="auto">
              <a:xfrm>
                <a:off x="3792" y="2000"/>
                <a:ext cx="56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/>
                  <a:t>ABC</a:t>
                </a:r>
                <a:r>
                  <a:rPr lang="ru-RU" sz="2400"/>
                  <a:t>,</a:t>
                </a:r>
              </a:p>
            </p:txBody>
          </p:sp>
        </p:grpSp>
        <p:grpSp>
          <p:nvGrpSpPr>
            <p:cNvPr id="7" name="Group 29"/>
            <p:cNvGrpSpPr>
              <a:grpSpLocks/>
            </p:cNvGrpSpPr>
            <p:nvPr/>
          </p:nvGrpSpPr>
          <p:grpSpPr bwMode="auto">
            <a:xfrm>
              <a:off x="2496" y="1231"/>
              <a:ext cx="913" cy="305"/>
              <a:chOff x="4760" y="1983"/>
              <a:chExt cx="913" cy="305"/>
            </a:xfrm>
          </p:grpSpPr>
          <p:graphicFrame>
            <p:nvGraphicFramePr>
              <p:cNvPr id="6167" name="Object 30"/>
              <p:cNvGraphicFramePr>
                <a:graphicFrameLocks noChangeAspect="1"/>
              </p:cNvGraphicFramePr>
              <p:nvPr/>
            </p:nvGraphicFramePr>
            <p:xfrm>
              <a:off x="4760" y="1983"/>
              <a:ext cx="232" cy="273"/>
            </p:xfrm>
            <a:graphic>
              <a:graphicData uri="http://schemas.openxmlformats.org/presentationml/2006/ole">
                <p:oleObj spid="_x0000_s1029" name="Формула" r:id="rId8" imgW="139579" imgH="164957" progId="Equation.3">
                  <p:embed/>
                </p:oleObj>
              </a:graphicData>
            </a:graphic>
          </p:graphicFrame>
          <p:sp>
            <p:nvSpPr>
              <p:cNvPr id="6168" name="Text Box 31"/>
              <p:cNvSpPr txBox="1">
                <a:spLocks noChangeArrowheads="1"/>
              </p:cNvSpPr>
              <p:nvPr/>
            </p:nvSpPr>
            <p:spPr bwMode="auto">
              <a:xfrm>
                <a:off x="4896" y="2000"/>
                <a:ext cx="77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/>
                  <a:t>А</a:t>
                </a:r>
                <a:r>
                  <a:rPr lang="ru-RU" sz="2400" baseline="-25000"/>
                  <a:t>1</a:t>
                </a:r>
                <a:r>
                  <a:rPr lang="ru-RU" sz="2400"/>
                  <a:t>В</a:t>
                </a:r>
                <a:r>
                  <a:rPr lang="ru-RU" sz="2400" baseline="-25000"/>
                  <a:t>1</a:t>
                </a:r>
                <a:r>
                  <a:rPr lang="ru-RU" sz="2400"/>
                  <a:t>С</a:t>
                </a:r>
                <a:r>
                  <a:rPr lang="ru-RU" sz="2400" baseline="-25000"/>
                  <a:t>1</a:t>
                </a:r>
                <a:r>
                  <a:rPr lang="ru-RU" sz="2400"/>
                  <a:t>,</a:t>
                </a:r>
              </a:p>
            </p:txBody>
          </p:sp>
        </p:grpSp>
        <p:graphicFrame>
          <p:nvGraphicFramePr>
            <p:cNvPr id="6166" name="Object 32"/>
            <p:cNvGraphicFramePr>
              <a:graphicFrameLocks noChangeAspect="1"/>
            </p:cNvGraphicFramePr>
            <p:nvPr/>
          </p:nvGraphicFramePr>
          <p:xfrm>
            <a:off x="4435" y="1090"/>
            <a:ext cx="1181" cy="638"/>
          </p:xfrm>
          <a:graphic>
            <a:graphicData uri="http://schemas.openxmlformats.org/presentationml/2006/ole">
              <p:oleObj spid="_x0000_s1028" name="Формула" r:id="rId9" imgW="799753" imgH="431613" progId="Equation.3">
                <p:embed/>
              </p:oleObj>
            </a:graphicData>
          </a:graphic>
        </p:graphicFrame>
      </p:grpSp>
      <p:grpSp>
        <p:nvGrpSpPr>
          <p:cNvPr id="8" name="Group 33"/>
          <p:cNvGrpSpPr>
            <a:grpSpLocks/>
          </p:cNvGrpSpPr>
          <p:nvPr/>
        </p:nvGrpSpPr>
        <p:grpSpPr bwMode="auto">
          <a:xfrm>
            <a:off x="4419600" y="4572000"/>
            <a:ext cx="4191000" cy="1905000"/>
            <a:chOff x="192" y="1200"/>
            <a:chExt cx="1392" cy="960"/>
          </a:xfrm>
        </p:grpSpPr>
        <p:sp>
          <p:nvSpPr>
            <p:cNvPr id="6160" name="Freeform 34"/>
            <p:cNvSpPr>
              <a:spLocks/>
            </p:cNvSpPr>
            <p:nvPr/>
          </p:nvSpPr>
          <p:spPr bwMode="auto">
            <a:xfrm>
              <a:off x="192" y="1591"/>
              <a:ext cx="742" cy="569"/>
            </a:xfrm>
            <a:custGeom>
              <a:avLst/>
              <a:gdLst>
                <a:gd name="T0" fmla="*/ 0 w 864"/>
                <a:gd name="T1" fmla="*/ 450 h 640"/>
                <a:gd name="T2" fmla="*/ 517 w 864"/>
                <a:gd name="T3" fmla="*/ 450 h 640"/>
                <a:gd name="T4" fmla="*/ 547 w 864"/>
                <a:gd name="T5" fmla="*/ 282 h 640"/>
                <a:gd name="T6" fmla="*/ 517 w 864"/>
                <a:gd name="T7" fmla="*/ 146 h 640"/>
                <a:gd name="T8" fmla="*/ 477 w 864"/>
                <a:gd name="T9" fmla="*/ 56 h 640"/>
                <a:gd name="T10" fmla="*/ 385 w 864"/>
                <a:gd name="T11" fmla="*/ 0 h 640"/>
                <a:gd name="T12" fmla="*/ 0 w 864"/>
                <a:gd name="T13" fmla="*/ 450 h 6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4" h="640">
                  <a:moveTo>
                    <a:pt x="0" y="640"/>
                  </a:moveTo>
                  <a:lnTo>
                    <a:pt x="816" y="640"/>
                  </a:lnTo>
                  <a:lnTo>
                    <a:pt x="864" y="400"/>
                  </a:lnTo>
                  <a:lnTo>
                    <a:pt x="816" y="208"/>
                  </a:lnTo>
                  <a:lnTo>
                    <a:pt x="752" y="80"/>
                  </a:lnTo>
                  <a:lnTo>
                    <a:pt x="608" y="0"/>
                  </a:lnTo>
                  <a:lnTo>
                    <a:pt x="0" y="640"/>
                  </a:lnTo>
                  <a:close/>
                </a:path>
              </a:pathLst>
            </a:custGeom>
            <a:gradFill rotWithShape="1">
              <a:gsLst>
                <a:gs pos="0">
                  <a:srgbClr val="0000FF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61" name="AutoShape 35"/>
            <p:cNvSpPr>
              <a:spLocks noChangeArrowheads="1"/>
            </p:cNvSpPr>
            <p:nvPr/>
          </p:nvSpPr>
          <p:spPr bwMode="auto">
            <a:xfrm>
              <a:off x="192" y="1200"/>
              <a:ext cx="1392" cy="960"/>
            </a:xfrm>
            <a:prstGeom prst="triangle">
              <a:avLst>
                <a:gd name="adj" fmla="val 64074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21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218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8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8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500"/>
                                        <p:tgtEl>
                                          <p:spTgt spid="218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4" grpId="0"/>
      <p:bldP spid="2181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1000" y="609600"/>
            <a:ext cx="3200400" cy="1447800"/>
            <a:chOff x="192" y="1200"/>
            <a:chExt cx="1392" cy="960"/>
          </a:xfrm>
        </p:grpSpPr>
        <p:sp>
          <p:nvSpPr>
            <p:cNvPr id="7227" name="Freeform 3"/>
            <p:cNvSpPr>
              <a:spLocks/>
            </p:cNvSpPr>
            <p:nvPr/>
          </p:nvSpPr>
          <p:spPr bwMode="auto">
            <a:xfrm>
              <a:off x="192" y="1591"/>
              <a:ext cx="742" cy="569"/>
            </a:xfrm>
            <a:custGeom>
              <a:avLst/>
              <a:gdLst>
                <a:gd name="T0" fmla="*/ 0 w 864"/>
                <a:gd name="T1" fmla="*/ 450 h 640"/>
                <a:gd name="T2" fmla="*/ 517 w 864"/>
                <a:gd name="T3" fmla="*/ 450 h 640"/>
                <a:gd name="T4" fmla="*/ 547 w 864"/>
                <a:gd name="T5" fmla="*/ 282 h 640"/>
                <a:gd name="T6" fmla="*/ 517 w 864"/>
                <a:gd name="T7" fmla="*/ 146 h 640"/>
                <a:gd name="T8" fmla="*/ 477 w 864"/>
                <a:gd name="T9" fmla="*/ 56 h 640"/>
                <a:gd name="T10" fmla="*/ 385 w 864"/>
                <a:gd name="T11" fmla="*/ 0 h 640"/>
                <a:gd name="T12" fmla="*/ 0 w 864"/>
                <a:gd name="T13" fmla="*/ 450 h 6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4" h="640">
                  <a:moveTo>
                    <a:pt x="0" y="640"/>
                  </a:moveTo>
                  <a:lnTo>
                    <a:pt x="816" y="640"/>
                  </a:lnTo>
                  <a:lnTo>
                    <a:pt x="864" y="400"/>
                  </a:lnTo>
                  <a:lnTo>
                    <a:pt x="816" y="208"/>
                  </a:lnTo>
                  <a:lnTo>
                    <a:pt x="752" y="80"/>
                  </a:lnTo>
                  <a:lnTo>
                    <a:pt x="608" y="0"/>
                  </a:lnTo>
                  <a:lnTo>
                    <a:pt x="0" y="640"/>
                  </a:lnTo>
                  <a:close/>
                </a:path>
              </a:pathLst>
            </a:custGeom>
            <a:gradFill rotWithShape="1">
              <a:gsLst>
                <a:gs pos="0">
                  <a:srgbClr val="0000FF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228" name="AutoShape 4"/>
            <p:cNvSpPr>
              <a:spLocks noChangeArrowheads="1"/>
            </p:cNvSpPr>
            <p:nvPr/>
          </p:nvSpPr>
          <p:spPr bwMode="auto">
            <a:xfrm>
              <a:off x="192" y="1200"/>
              <a:ext cx="1392" cy="960"/>
            </a:xfrm>
            <a:prstGeom prst="triangle">
              <a:avLst>
                <a:gd name="adj" fmla="val 64074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4114800" y="1981200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А</a:t>
            </a:r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7162800" y="762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С</a:t>
            </a:r>
          </a:p>
        </p:txBody>
      </p:sp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8534400" y="1905000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В</a:t>
            </a:r>
          </a:p>
        </p:txBody>
      </p:sp>
      <p:sp>
        <p:nvSpPr>
          <p:cNvPr id="7174" name="Text Box 8"/>
          <p:cNvSpPr txBox="1">
            <a:spLocks noChangeArrowheads="1"/>
          </p:cNvSpPr>
          <p:nvPr/>
        </p:nvSpPr>
        <p:spPr bwMode="auto">
          <a:xfrm>
            <a:off x="3200400" y="1981200"/>
            <a:ext cx="555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В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7175" name="Text Box 9"/>
          <p:cNvSpPr txBox="1">
            <a:spLocks noChangeArrowheads="1"/>
          </p:cNvSpPr>
          <p:nvPr/>
        </p:nvSpPr>
        <p:spPr bwMode="auto">
          <a:xfrm>
            <a:off x="1905000" y="152400"/>
            <a:ext cx="5762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С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7176" name="Text Box 10"/>
          <p:cNvSpPr txBox="1">
            <a:spLocks noChangeArrowheads="1"/>
          </p:cNvSpPr>
          <p:nvPr/>
        </p:nvSpPr>
        <p:spPr bwMode="auto">
          <a:xfrm>
            <a:off x="152400" y="2032000"/>
            <a:ext cx="555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А</a:t>
            </a:r>
            <a:r>
              <a:rPr lang="ru-RU" sz="2800" baseline="-25000"/>
              <a:t>1</a:t>
            </a:r>
            <a:endParaRPr lang="ru-RU" sz="2800"/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495800" y="457200"/>
            <a:ext cx="4191000" cy="1905000"/>
            <a:chOff x="192" y="1200"/>
            <a:chExt cx="1392" cy="960"/>
          </a:xfrm>
        </p:grpSpPr>
        <p:sp>
          <p:nvSpPr>
            <p:cNvPr id="7225" name="Freeform 12"/>
            <p:cNvSpPr>
              <a:spLocks/>
            </p:cNvSpPr>
            <p:nvPr/>
          </p:nvSpPr>
          <p:spPr bwMode="auto">
            <a:xfrm>
              <a:off x="192" y="1591"/>
              <a:ext cx="742" cy="569"/>
            </a:xfrm>
            <a:custGeom>
              <a:avLst/>
              <a:gdLst>
                <a:gd name="T0" fmla="*/ 0 w 864"/>
                <a:gd name="T1" fmla="*/ 450 h 640"/>
                <a:gd name="T2" fmla="*/ 517 w 864"/>
                <a:gd name="T3" fmla="*/ 450 h 640"/>
                <a:gd name="T4" fmla="*/ 547 w 864"/>
                <a:gd name="T5" fmla="*/ 282 h 640"/>
                <a:gd name="T6" fmla="*/ 517 w 864"/>
                <a:gd name="T7" fmla="*/ 146 h 640"/>
                <a:gd name="T8" fmla="*/ 477 w 864"/>
                <a:gd name="T9" fmla="*/ 56 h 640"/>
                <a:gd name="T10" fmla="*/ 385 w 864"/>
                <a:gd name="T11" fmla="*/ 0 h 640"/>
                <a:gd name="T12" fmla="*/ 0 w 864"/>
                <a:gd name="T13" fmla="*/ 450 h 6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4" h="640">
                  <a:moveTo>
                    <a:pt x="0" y="640"/>
                  </a:moveTo>
                  <a:lnTo>
                    <a:pt x="816" y="640"/>
                  </a:lnTo>
                  <a:lnTo>
                    <a:pt x="864" y="400"/>
                  </a:lnTo>
                  <a:lnTo>
                    <a:pt x="816" y="208"/>
                  </a:lnTo>
                  <a:lnTo>
                    <a:pt x="752" y="80"/>
                  </a:lnTo>
                  <a:lnTo>
                    <a:pt x="608" y="0"/>
                  </a:lnTo>
                  <a:lnTo>
                    <a:pt x="0" y="640"/>
                  </a:lnTo>
                  <a:close/>
                </a:path>
              </a:pathLst>
            </a:custGeom>
            <a:gradFill rotWithShape="1">
              <a:gsLst>
                <a:gs pos="0">
                  <a:srgbClr val="0000FF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226" name="AutoShape 13"/>
            <p:cNvSpPr>
              <a:spLocks noChangeArrowheads="1"/>
            </p:cNvSpPr>
            <p:nvPr/>
          </p:nvSpPr>
          <p:spPr bwMode="auto">
            <a:xfrm>
              <a:off x="192" y="1200"/>
              <a:ext cx="1392" cy="960"/>
            </a:xfrm>
            <a:prstGeom prst="triangle">
              <a:avLst>
                <a:gd name="adj" fmla="val 64074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4495800" y="2362200"/>
            <a:ext cx="4191000" cy="2271713"/>
            <a:chOff x="2832" y="1488"/>
            <a:chExt cx="2640" cy="1431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 flipV="1">
              <a:off x="2832" y="1488"/>
              <a:ext cx="2640" cy="1200"/>
              <a:chOff x="192" y="1200"/>
              <a:chExt cx="1392" cy="960"/>
            </a:xfrm>
          </p:grpSpPr>
          <p:sp>
            <p:nvSpPr>
              <p:cNvPr id="7223" name="Freeform 16"/>
              <p:cNvSpPr>
                <a:spLocks/>
              </p:cNvSpPr>
              <p:nvPr/>
            </p:nvSpPr>
            <p:spPr bwMode="auto">
              <a:xfrm>
                <a:off x="192" y="1591"/>
                <a:ext cx="742" cy="569"/>
              </a:xfrm>
              <a:custGeom>
                <a:avLst/>
                <a:gdLst>
                  <a:gd name="T0" fmla="*/ 0 w 864"/>
                  <a:gd name="T1" fmla="*/ 450 h 640"/>
                  <a:gd name="T2" fmla="*/ 517 w 864"/>
                  <a:gd name="T3" fmla="*/ 450 h 640"/>
                  <a:gd name="T4" fmla="*/ 547 w 864"/>
                  <a:gd name="T5" fmla="*/ 282 h 640"/>
                  <a:gd name="T6" fmla="*/ 517 w 864"/>
                  <a:gd name="T7" fmla="*/ 146 h 640"/>
                  <a:gd name="T8" fmla="*/ 477 w 864"/>
                  <a:gd name="T9" fmla="*/ 56 h 640"/>
                  <a:gd name="T10" fmla="*/ 385 w 864"/>
                  <a:gd name="T11" fmla="*/ 0 h 640"/>
                  <a:gd name="T12" fmla="*/ 0 w 864"/>
                  <a:gd name="T13" fmla="*/ 450 h 6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64" h="640">
                    <a:moveTo>
                      <a:pt x="0" y="640"/>
                    </a:moveTo>
                    <a:lnTo>
                      <a:pt x="816" y="640"/>
                    </a:lnTo>
                    <a:lnTo>
                      <a:pt x="864" y="400"/>
                    </a:lnTo>
                    <a:lnTo>
                      <a:pt x="816" y="208"/>
                    </a:lnTo>
                    <a:lnTo>
                      <a:pt x="752" y="80"/>
                    </a:lnTo>
                    <a:lnTo>
                      <a:pt x="608" y="0"/>
                    </a:lnTo>
                    <a:lnTo>
                      <a:pt x="0" y="64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FF"/>
                  </a:gs>
                  <a:gs pos="100000">
                    <a:schemeClr val="bg1"/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24" name="AutoShape 17"/>
              <p:cNvSpPr>
                <a:spLocks noChangeArrowheads="1"/>
              </p:cNvSpPr>
              <p:nvPr/>
            </p:nvSpPr>
            <p:spPr bwMode="auto">
              <a:xfrm>
                <a:off x="192" y="1200"/>
                <a:ext cx="1392" cy="960"/>
              </a:xfrm>
              <a:prstGeom prst="triangle">
                <a:avLst>
                  <a:gd name="adj" fmla="val 64074"/>
                </a:avLst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222" name="Text Box 18"/>
            <p:cNvSpPr txBox="1">
              <a:spLocks noChangeArrowheads="1"/>
            </p:cNvSpPr>
            <p:nvPr/>
          </p:nvSpPr>
          <p:spPr bwMode="auto">
            <a:xfrm>
              <a:off x="4464" y="2592"/>
              <a:ext cx="36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/>
                <a:t>С</a:t>
              </a:r>
              <a:r>
                <a:rPr lang="ru-RU" sz="2800" baseline="-25000"/>
                <a:t>2</a:t>
              </a:r>
              <a:endParaRPr lang="ru-RU" sz="2800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3152775" y="1828800"/>
            <a:ext cx="5365750" cy="990600"/>
            <a:chOff x="1986" y="1152"/>
            <a:chExt cx="3380" cy="624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5040" y="1488"/>
              <a:ext cx="326" cy="288"/>
              <a:chOff x="5040" y="1488"/>
              <a:chExt cx="326" cy="288"/>
            </a:xfrm>
          </p:grpSpPr>
          <p:sp>
            <p:nvSpPr>
              <p:cNvPr id="219157" name="Text Box 21"/>
              <p:cNvSpPr txBox="1">
                <a:spLocks noChangeArrowheads="1"/>
              </p:cNvSpPr>
              <p:nvPr/>
            </p:nvSpPr>
            <p:spPr bwMode="auto">
              <a:xfrm>
                <a:off x="5040" y="1488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2</a:t>
                </a:r>
              </a:p>
            </p:txBody>
          </p:sp>
          <p:grpSp>
            <p:nvGrpSpPr>
              <p:cNvPr id="8" name="Group 22"/>
              <p:cNvGrpSpPr>
                <a:grpSpLocks/>
              </p:cNvGrpSpPr>
              <p:nvPr/>
            </p:nvGrpSpPr>
            <p:grpSpPr bwMode="auto">
              <a:xfrm>
                <a:off x="5232" y="1488"/>
                <a:ext cx="134" cy="174"/>
                <a:chOff x="5232" y="1488"/>
                <a:chExt cx="134" cy="174"/>
              </a:xfrm>
            </p:grpSpPr>
            <p:sp>
              <p:nvSpPr>
                <p:cNvPr id="7219" name="Freeform 23"/>
                <p:cNvSpPr>
                  <a:spLocks/>
                </p:cNvSpPr>
                <p:nvPr/>
              </p:nvSpPr>
              <p:spPr bwMode="auto">
                <a:xfrm>
                  <a:off x="5280" y="1488"/>
                  <a:ext cx="86" cy="138"/>
                </a:xfrm>
                <a:custGeom>
                  <a:avLst/>
                  <a:gdLst>
                    <a:gd name="T0" fmla="*/ 0 w 86"/>
                    <a:gd name="T1" fmla="*/ 0 h 138"/>
                    <a:gd name="T2" fmla="*/ 18 w 86"/>
                    <a:gd name="T3" fmla="*/ 90 h 138"/>
                    <a:gd name="T4" fmla="*/ 86 w 86"/>
                    <a:gd name="T5" fmla="*/ 138 h 13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6" h="138">
                      <a:moveTo>
                        <a:pt x="0" y="0"/>
                      </a:moveTo>
                      <a:cubicBezTo>
                        <a:pt x="3" y="15"/>
                        <a:pt x="4" y="67"/>
                        <a:pt x="18" y="90"/>
                      </a:cubicBezTo>
                      <a:cubicBezTo>
                        <a:pt x="32" y="113"/>
                        <a:pt x="72" y="128"/>
                        <a:pt x="86" y="138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220" name="Freeform 24"/>
                <p:cNvSpPr>
                  <a:spLocks/>
                </p:cNvSpPr>
                <p:nvPr/>
              </p:nvSpPr>
              <p:spPr bwMode="auto">
                <a:xfrm>
                  <a:off x="5232" y="1488"/>
                  <a:ext cx="110" cy="174"/>
                </a:xfrm>
                <a:custGeom>
                  <a:avLst/>
                  <a:gdLst>
                    <a:gd name="T0" fmla="*/ 0 w 110"/>
                    <a:gd name="T1" fmla="*/ 0 h 174"/>
                    <a:gd name="T2" fmla="*/ 26 w 110"/>
                    <a:gd name="T3" fmla="*/ 114 h 174"/>
                    <a:gd name="T4" fmla="*/ 110 w 110"/>
                    <a:gd name="T5" fmla="*/ 174 h 1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" h="174">
                      <a:moveTo>
                        <a:pt x="0" y="0"/>
                      </a:moveTo>
                      <a:cubicBezTo>
                        <a:pt x="4" y="19"/>
                        <a:pt x="8" y="85"/>
                        <a:pt x="26" y="114"/>
                      </a:cubicBezTo>
                      <a:cubicBezTo>
                        <a:pt x="44" y="143"/>
                        <a:pt x="93" y="162"/>
                        <a:pt x="110" y="174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9" name="Group 25"/>
            <p:cNvGrpSpPr>
              <a:grpSpLocks/>
            </p:cNvGrpSpPr>
            <p:nvPr/>
          </p:nvGrpSpPr>
          <p:grpSpPr bwMode="auto">
            <a:xfrm rot="3238569">
              <a:off x="2006" y="1132"/>
              <a:ext cx="134" cy="174"/>
              <a:chOff x="5232" y="1488"/>
              <a:chExt cx="134" cy="174"/>
            </a:xfrm>
          </p:grpSpPr>
          <p:sp>
            <p:nvSpPr>
              <p:cNvPr id="7215" name="Freeform 26"/>
              <p:cNvSpPr>
                <a:spLocks/>
              </p:cNvSpPr>
              <p:nvPr/>
            </p:nvSpPr>
            <p:spPr bwMode="auto">
              <a:xfrm>
                <a:off x="5280" y="1488"/>
                <a:ext cx="86" cy="138"/>
              </a:xfrm>
              <a:custGeom>
                <a:avLst/>
                <a:gdLst>
                  <a:gd name="T0" fmla="*/ 0 w 86"/>
                  <a:gd name="T1" fmla="*/ 0 h 138"/>
                  <a:gd name="T2" fmla="*/ 18 w 86"/>
                  <a:gd name="T3" fmla="*/ 90 h 138"/>
                  <a:gd name="T4" fmla="*/ 86 w 86"/>
                  <a:gd name="T5" fmla="*/ 138 h 13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6" h="138">
                    <a:moveTo>
                      <a:pt x="0" y="0"/>
                    </a:moveTo>
                    <a:cubicBezTo>
                      <a:pt x="3" y="15"/>
                      <a:pt x="4" y="67"/>
                      <a:pt x="18" y="90"/>
                    </a:cubicBezTo>
                    <a:cubicBezTo>
                      <a:pt x="32" y="113"/>
                      <a:pt x="72" y="128"/>
                      <a:pt x="86" y="13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16" name="Freeform 27"/>
              <p:cNvSpPr>
                <a:spLocks/>
              </p:cNvSpPr>
              <p:nvPr/>
            </p:nvSpPr>
            <p:spPr bwMode="auto">
              <a:xfrm>
                <a:off x="5232" y="1488"/>
                <a:ext cx="110" cy="174"/>
              </a:xfrm>
              <a:custGeom>
                <a:avLst/>
                <a:gdLst>
                  <a:gd name="T0" fmla="*/ 0 w 110"/>
                  <a:gd name="T1" fmla="*/ 0 h 174"/>
                  <a:gd name="T2" fmla="*/ 26 w 110"/>
                  <a:gd name="T3" fmla="*/ 114 h 174"/>
                  <a:gd name="T4" fmla="*/ 110 w 110"/>
                  <a:gd name="T5" fmla="*/ 174 h 1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0" h="174">
                    <a:moveTo>
                      <a:pt x="0" y="0"/>
                    </a:moveTo>
                    <a:cubicBezTo>
                      <a:pt x="4" y="19"/>
                      <a:pt x="8" y="85"/>
                      <a:pt x="26" y="114"/>
                    </a:cubicBezTo>
                    <a:cubicBezTo>
                      <a:pt x="44" y="143"/>
                      <a:pt x="93" y="162"/>
                      <a:pt x="110" y="174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0" name="Group 28"/>
          <p:cNvGrpSpPr>
            <a:grpSpLocks/>
          </p:cNvGrpSpPr>
          <p:nvPr/>
        </p:nvGrpSpPr>
        <p:grpSpPr bwMode="auto">
          <a:xfrm>
            <a:off x="739775" y="1781175"/>
            <a:ext cx="4643438" cy="1038225"/>
            <a:chOff x="466" y="1122"/>
            <a:chExt cx="2925" cy="654"/>
          </a:xfrm>
        </p:grpSpPr>
        <p:grpSp>
          <p:nvGrpSpPr>
            <p:cNvPr id="11" name="Group 29"/>
            <p:cNvGrpSpPr>
              <a:grpSpLocks/>
            </p:cNvGrpSpPr>
            <p:nvPr/>
          </p:nvGrpSpPr>
          <p:grpSpPr bwMode="auto">
            <a:xfrm>
              <a:off x="3104" y="1488"/>
              <a:ext cx="287" cy="288"/>
              <a:chOff x="3104" y="1488"/>
              <a:chExt cx="287" cy="288"/>
            </a:xfrm>
          </p:grpSpPr>
          <p:sp>
            <p:nvSpPr>
              <p:cNvPr id="219166" name="Text Box 30"/>
              <p:cNvSpPr txBox="1">
                <a:spLocks noChangeArrowheads="1"/>
              </p:cNvSpPr>
              <p:nvPr/>
            </p:nvSpPr>
            <p:spPr bwMode="auto">
              <a:xfrm>
                <a:off x="3168" y="1488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7212" name="Freeform 31"/>
              <p:cNvSpPr>
                <a:spLocks/>
              </p:cNvSpPr>
              <p:nvPr/>
            </p:nvSpPr>
            <p:spPr bwMode="auto">
              <a:xfrm rot="-8140970">
                <a:off x="3104" y="1506"/>
                <a:ext cx="110" cy="174"/>
              </a:xfrm>
              <a:custGeom>
                <a:avLst/>
                <a:gdLst>
                  <a:gd name="T0" fmla="*/ 0 w 110"/>
                  <a:gd name="T1" fmla="*/ 0 h 174"/>
                  <a:gd name="T2" fmla="*/ 26 w 110"/>
                  <a:gd name="T3" fmla="*/ 114 h 174"/>
                  <a:gd name="T4" fmla="*/ 110 w 110"/>
                  <a:gd name="T5" fmla="*/ 174 h 1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0" h="174">
                    <a:moveTo>
                      <a:pt x="0" y="0"/>
                    </a:moveTo>
                    <a:cubicBezTo>
                      <a:pt x="4" y="19"/>
                      <a:pt x="8" y="85"/>
                      <a:pt x="26" y="114"/>
                    </a:cubicBezTo>
                    <a:cubicBezTo>
                      <a:pt x="44" y="143"/>
                      <a:pt x="93" y="162"/>
                      <a:pt x="110" y="174"/>
                    </a:cubicBez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210" name="Freeform 32"/>
            <p:cNvSpPr>
              <a:spLocks/>
            </p:cNvSpPr>
            <p:nvPr/>
          </p:nvSpPr>
          <p:spPr bwMode="auto">
            <a:xfrm rot="10800000">
              <a:off x="466" y="1122"/>
              <a:ext cx="110" cy="174"/>
            </a:xfrm>
            <a:custGeom>
              <a:avLst/>
              <a:gdLst>
                <a:gd name="T0" fmla="*/ 0 w 110"/>
                <a:gd name="T1" fmla="*/ 0 h 174"/>
                <a:gd name="T2" fmla="*/ 26 w 110"/>
                <a:gd name="T3" fmla="*/ 114 h 174"/>
                <a:gd name="T4" fmla="*/ 110 w 110"/>
                <a:gd name="T5" fmla="*/ 174 h 1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0" h="174">
                  <a:moveTo>
                    <a:pt x="0" y="0"/>
                  </a:moveTo>
                  <a:cubicBezTo>
                    <a:pt x="4" y="19"/>
                    <a:pt x="8" y="85"/>
                    <a:pt x="26" y="114"/>
                  </a:cubicBezTo>
                  <a:cubicBezTo>
                    <a:pt x="44" y="143"/>
                    <a:pt x="93" y="162"/>
                    <a:pt x="110" y="174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" name="Group 33"/>
          <p:cNvGrpSpPr>
            <a:grpSpLocks/>
          </p:cNvGrpSpPr>
          <p:nvPr/>
        </p:nvGrpSpPr>
        <p:grpSpPr bwMode="auto">
          <a:xfrm>
            <a:off x="642938" y="2922589"/>
            <a:ext cx="6929438" cy="846138"/>
            <a:chOff x="117" y="1745"/>
            <a:chExt cx="4365" cy="533"/>
          </a:xfrm>
        </p:grpSpPr>
        <p:sp>
          <p:nvSpPr>
            <p:cNvPr id="7201" name="Text Box 34"/>
            <p:cNvSpPr txBox="1">
              <a:spLocks noChangeArrowheads="1"/>
            </p:cNvSpPr>
            <p:nvPr/>
          </p:nvSpPr>
          <p:spPr bwMode="auto">
            <a:xfrm>
              <a:off x="144" y="1760"/>
              <a:ext cx="3120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dirty="0"/>
                <a:t>Рассмотрим               </a:t>
              </a:r>
              <a:r>
                <a:rPr lang="ru-RU" sz="2400" dirty="0" smtClean="0"/>
                <a:t>у </a:t>
              </a:r>
              <a:r>
                <a:rPr lang="ru-RU" sz="2400" dirty="0"/>
                <a:t>которого </a:t>
              </a:r>
            </a:p>
            <a:p>
              <a:r>
                <a:rPr lang="ru-RU" sz="2400" dirty="0"/>
                <a:t>   1=   А</a:t>
              </a:r>
              <a:r>
                <a:rPr lang="ru-RU" sz="2400" baseline="-25000" dirty="0"/>
                <a:t>1</a:t>
              </a:r>
              <a:r>
                <a:rPr lang="ru-RU" sz="2400" dirty="0"/>
                <a:t>,        2=   В</a:t>
              </a:r>
              <a:r>
                <a:rPr lang="ru-RU" sz="2400" baseline="-25000" dirty="0"/>
                <a:t>1</a:t>
              </a:r>
              <a:r>
                <a:rPr lang="ru-RU" sz="2400" dirty="0"/>
                <a:t>.</a:t>
              </a:r>
            </a:p>
          </p:txBody>
        </p:sp>
        <p:graphicFrame>
          <p:nvGraphicFramePr>
            <p:cNvPr id="7202" name="Object 35"/>
            <p:cNvGraphicFramePr>
              <a:graphicFrameLocks noChangeAspect="1"/>
            </p:cNvGraphicFramePr>
            <p:nvPr/>
          </p:nvGraphicFramePr>
          <p:xfrm>
            <a:off x="117" y="2019"/>
            <a:ext cx="240" cy="222"/>
          </p:xfrm>
          <a:graphic>
            <a:graphicData uri="http://schemas.openxmlformats.org/presentationml/2006/ole">
              <p:oleObj spid="_x0000_s2054" name="Формула" r:id="rId3" imgW="164957" imgH="152268" progId="Equation.3">
                <p:embed/>
              </p:oleObj>
            </a:graphicData>
          </a:graphic>
        </p:graphicFrame>
        <p:grpSp>
          <p:nvGrpSpPr>
            <p:cNvPr id="13" name="Group 36"/>
            <p:cNvGrpSpPr>
              <a:grpSpLocks/>
            </p:cNvGrpSpPr>
            <p:nvPr/>
          </p:nvGrpSpPr>
          <p:grpSpPr bwMode="auto">
            <a:xfrm>
              <a:off x="1197" y="1745"/>
              <a:ext cx="3285" cy="291"/>
              <a:chOff x="3501" y="2000"/>
              <a:chExt cx="3285" cy="291"/>
            </a:xfrm>
          </p:grpSpPr>
          <p:graphicFrame>
            <p:nvGraphicFramePr>
              <p:cNvPr id="7207" name="Object 37"/>
              <p:cNvGraphicFramePr>
                <a:graphicFrameLocks noChangeAspect="1"/>
              </p:cNvGraphicFramePr>
              <p:nvPr/>
            </p:nvGraphicFramePr>
            <p:xfrm>
              <a:off x="3501" y="2004"/>
              <a:ext cx="232" cy="273"/>
            </p:xfrm>
            <a:graphic>
              <a:graphicData uri="http://schemas.openxmlformats.org/presentationml/2006/ole">
                <p:oleObj spid="_x0000_s2058" name="Формула" r:id="rId4" imgW="139579" imgH="164957" progId="Equation.3">
                  <p:embed/>
                </p:oleObj>
              </a:graphicData>
            </a:graphic>
          </p:graphicFrame>
          <p:sp>
            <p:nvSpPr>
              <p:cNvPr id="7208" name="Text Box 38"/>
              <p:cNvSpPr txBox="1">
                <a:spLocks noChangeArrowheads="1"/>
              </p:cNvSpPr>
              <p:nvPr/>
            </p:nvSpPr>
            <p:spPr bwMode="auto">
              <a:xfrm>
                <a:off x="3636" y="2000"/>
                <a:ext cx="3150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AB</a:t>
                </a:r>
                <a:r>
                  <a:rPr lang="ru-RU" sz="2400" dirty="0" smtClean="0"/>
                  <a:t>С</a:t>
                </a:r>
                <a:r>
                  <a:rPr lang="ru-RU" sz="2400" baseline="-25000" dirty="0" smtClean="0"/>
                  <a:t>2 </a:t>
                </a:r>
                <a:r>
                  <a:rPr lang="ru-RU" sz="2400" dirty="0" smtClean="0"/>
                  <a:t>,  </a:t>
                </a:r>
                <a:endParaRPr lang="ru-RU" sz="2400" dirty="0"/>
              </a:p>
            </p:txBody>
          </p:sp>
        </p:grpSp>
        <p:graphicFrame>
          <p:nvGraphicFramePr>
            <p:cNvPr id="7204" name="Object 39"/>
            <p:cNvGraphicFramePr>
              <a:graphicFrameLocks noChangeAspect="1"/>
            </p:cNvGraphicFramePr>
            <p:nvPr/>
          </p:nvGraphicFramePr>
          <p:xfrm>
            <a:off x="432" y="2019"/>
            <a:ext cx="240" cy="222"/>
          </p:xfrm>
          <a:graphic>
            <a:graphicData uri="http://schemas.openxmlformats.org/presentationml/2006/ole">
              <p:oleObj spid="_x0000_s2055" name="Формула" r:id="rId5" imgW="164880" imgH="152280" progId="Equation.3">
                <p:embed/>
              </p:oleObj>
            </a:graphicData>
          </a:graphic>
        </p:graphicFrame>
        <p:graphicFrame>
          <p:nvGraphicFramePr>
            <p:cNvPr id="7205" name="Object 40"/>
            <p:cNvGraphicFramePr>
              <a:graphicFrameLocks noChangeAspect="1"/>
            </p:cNvGraphicFramePr>
            <p:nvPr/>
          </p:nvGraphicFramePr>
          <p:xfrm>
            <a:off x="1017" y="2019"/>
            <a:ext cx="240" cy="222"/>
          </p:xfrm>
          <a:graphic>
            <a:graphicData uri="http://schemas.openxmlformats.org/presentationml/2006/ole">
              <p:oleObj spid="_x0000_s2056" name="Формула" r:id="rId6" imgW="164957" imgH="152268" progId="Equation.3">
                <p:embed/>
              </p:oleObj>
            </a:graphicData>
          </a:graphic>
        </p:graphicFrame>
        <p:graphicFrame>
          <p:nvGraphicFramePr>
            <p:cNvPr id="7206" name="Object 41"/>
            <p:cNvGraphicFramePr>
              <a:graphicFrameLocks noChangeAspect="1"/>
            </p:cNvGraphicFramePr>
            <p:nvPr/>
          </p:nvGraphicFramePr>
          <p:xfrm>
            <a:off x="1377" y="2019"/>
            <a:ext cx="240" cy="222"/>
          </p:xfrm>
          <a:graphic>
            <a:graphicData uri="http://schemas.openxmlformats.org/presentationml/2006/ole">
              <p:oleObj spid="_x0000_s2057" name="Формула" r:id="rId7" imgW="164957" imgH="152268" progId="Equation.3">
                <p:embed/>
              </p:oleObj>
            </a:graphicData>
          </a:graphic>
        </p:graphicFrame>
      </p:grpSp>
      <p:grpSp>
        <p:nvGrpSpPr>
          <p:cNvPr id="14" name="Group 42"/>
          <p:cNvGrpSpPr>
            <a:grpSpLocks/>
          </p:cNvGrpSpPr>
          <p:nvPr/>
        </p:nvGrpSpPr>
        <p:grpSpPr bwMode="auto">
          <a:xfrm>
            <a:off x="914400" y="3962400"/>
            <a:ext cx="5562600" cy="484188"/>
            <a:chOff x="192" y="2496"/>
            <a:chExt cx="3504" cy="305"/>
          </a:xfrm>
        </p:grpSpPr>
        <p:grpSp>
          <p:nvGrpSpPr>
            <p:cNvPr id="15" name="Group 43"/>
            <p:cNvGrpSpPr>
              <a:grpSpLocks/>
            </p:cNvGrpSpPr>
            <p:nvPr/>
          </p:nvGrpSpPr>
          <p:grpSpPr bwMode="auto">
            <a:xfrm>
              <a:off x="192" y="2496"/>
              <a:ext cx="1872" cy="305"/>
              <a:chOff x="1968" y="2895"/>
              <a:chExt cx="1872" cy="305"/>
            </a:xfrm>
          </p:grpSpPr>
          <p:graphicFrame>
            <p:nvGraphicFramePr>
              <p:cNvPr id="7196" name="Object 44"/>
              <p:cNvGraphicFramePr>
                <a:graphicFrameLocks noChangeAspect="1"/>
              </p:cNvGraphicFramePr>
              <p:nvPr/>
            </p:nvGraphicFramePr>
            <p:xfrm>
              <a:off x="1968" y="2895"/>
              <a:ext cx="232" cy="273"/>
            </p:xfrm>
            <a:graphic>
              <a:graphicData uri="http://schemas.openxmlformats.org/presentationml/2006/ole">
                <p:oleObj spid="_x0000_s2052" name="Формула" r:id="rId8" imgW="139579" imgH="164957" progId="Equation.3">
                  <p:embed/>
                </p:oleObj>
              </a:graphicData>
            </a:graphic>
          </p:graphicFrame>
          <p:sp>
            <p:nvSpPr>
              <p:cNvPr id="7197" name="Text Box 45"/>
              <p:cNvSpPr txBox="1">
                <a:spLocks noChangeArrowheads="1"/>
              </p:cNvSpPr>
              <p:nvPr/>
            </p:nvSpPr>
            <p:spPr bwMode="auto">
              <a:xfrm>
                <a:off x="2112" y="2912"/>
                <a:ext cx="58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/>
                  <a:t>ABC</a:t>
                </a:r>
                <a:r>
                  <a:rPr lang="ru-RU" sz="2400" baseline="-25000"/>
                  <a:t>2</a:t>
                </a:r>
                <a:endParaRPr lang="ru-RU" sz="2400"/>
              </a:p>
            </p:txBody>
          </p:sp>
          <p:sp>
            <p:nvSpPr>
              <p:cNvPr id="7198" name="Freeform 46"/>
              <p:cNvSpPr>
                <a:spLocks/>
              </p:cNvSpPr>
              <p:nvPr/>
            </p:nvSpPr>
            <p:spPr bwMode="auto">
              <a:xfrm rot="206182">
                <a:off x="2640" y="2975"/>
                <a:ext cx="290" cy="145"/>
              </a:xfrm>
              <a:custGeom>
                <a:avLst/>
                <a:gdLst>
                  <a:gd name="T0" fmla="*/ 32 w 540"/>
                  <a:gd name="T1" fmla="*/ 49 h 205"/>
                  <a:gd name="T2" fmla="*/ 25 w 540"/>
                  <a:gd name="T3" fmla="*/ 64 h 205"/>
                  <a:gd name="T4" fmla="*/ 11 w 540"/>
                  <a:gd name="T5" fmla="*/ 71 h 205"/>
                  <a:gd name="T6" fmla="*/ 2 w 540"/>
                  <a:gd name="T7" fmla="*/ 52 h 205"/>
                  <a:gd name="T8" fmla="*/ 2 w 540"/>
                  <a:gd name="T9" fmla="*/ 23 h 205"/>
                  <a:gd name="T10" fmla="*/ 11 w 540"/>
                  <a:gd name="T11" fmla="*/ 9 h 205"/>
                  <a:gd name="T12" fmla="*/ 25 w 540"/>
                  <a:gd name="T13" fmla="*/ 14 h 205"/>
                  <a:gd name="T14" fmla="*/ 44 w 540"/>
                  <a:gd name="T15" fmla="*/ 39 h 205"/>
                  <a:gd name="T16" fmla="*/ 59 w 540"/>
                  <a:gd name="T17" fmla="*/ 61 h 205"/>
                  <a:gd name="T18" fmla="*/ 75 w 540"/>
                  <a:gd name="T19" fmla="*/ 59 h 205"/>
                  <a:gd name="T20" fmla="*/ 83 w 540"/>
                  <a:gd name="T21" fmla="*/ 40 h 205"/>
                  <a:gd name="T22" fmla="*/ 80 w 540"/>
                  <a:gd name="T23" fmla="*/ 11 h 205"/>
                  <a:gd name="T24" fmla="*/ 67 w 540"/>
                  <a:gd name="T25" fmla="*/ 1 h 205"/>
                  <a:gd name="T26" fmla="*/ 54 w 540"/>
                  <a:gd name="T27" fmla="*/ 18 h 20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40" h="205">
                    <a:moveTo>
                      <a:pt x="203" y="138"/>
                    </a:moveTo>
                    <a:cubicBezTo>
                      <a:pt x="196" y="145"/>
                      <a:pt x="182" y="171"/>
                      <a:pt x="160" y="181"/>
                    </a:cubicBezTo>
                    <a:cubicBezTo>
                      <a:pt x="139" y="191"/>
                      <a:pt x="98" y="205"/>
                      <a:pt x="73" y="199"/>
                    </a:cubicBezTo>
                    <a:cubicBezTo>
                      <a:pt x="48" y="194"/>
                      <a:pt x="21" y="170"/>
                      <a:pt x="11" y="148"/>
                    </a:cubicBezTo>
                    <a:cubicBezTo>
                      <a:pt x="0" y="126"/>
                      <a:pt x="1" y="86"/>
                      <a:pt x="11" y="66"/>
                    </a:cubicBezTo>
                    <a:cubicBezTo>
                      <a:pt x="20" y="45"/>
                      <a:pt x="43" y="31"/>
                      <a:pt x="68" y="26"/>
                    </a:cubicBezTo>
                    <a:cubicBezTo>
                      <a:pt x="93" y="22"/>
                      <a:pt x="124" y="24"/>
                      <a:pt x="160" y="39"/>
                    </a:cubicBezTo>
                    <a:cubicBezTo>
                      <a:pt x="197" y="53"/>
                      <a:pt x="249" y="88"/>
                      <a:pt x="285" y="110"/>
                    </a:cubicBezTo>
                    <a:cubicBezTo>
                      <a:pt x="322" y="133"/>
                      <a:pt x="345" y="162"/>
                      <a:pt x="378" y="172"/>
                    </a:cubicBezTo>
                    <a:cubicBezTo>
                      <a:pt x="411" y="182"/>
                      <a:pt x="459" y="177"/>
                      <a:pt x="485" y="167"/>
                    </a:cubicBezTo>
                    <a:cubicBezTo>
                      <a:pt x="511" y="158"/>
                      <a:pt x="530" y="136"/>
                      <a:pt x="535" y="113"/>
                    </a:cubicBezTo>
                    <a:cubicBezTo>
                      <a:pt x="540" y="90"/>
                      <a:pt x="534" y="49"/>
                      <a:pt x="517" y="31"/>
                    </a:cubicBezTo>
                    <a:cubicBezTo>
                      <a:pt x="500" y="13"/>
                      <a:pt x="461" y="0"/>
                      <a:pt x="433" y="3"/>
                    </a:cubicBezTo>
                    <a:cubicBezTo>
                      <a:pt x="405" y="6"/>
                      <a:pt x="366" y="40"/>
                      <a:pt x="348" y="49"/>
                    </a:cubicBez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7199" name="Object 47"/>
              <p:cNvGraphicFramePr>
                <a:graphicFrameLocks noChangeAspect="1"/>
              </p:cNvGraphicFramePr>
              <p:nvPr/>
            </p:nvGraphicFramePr>
            <p:xfrm>
              <a:off x="2936" y="2895"/>
              <a:ext cx="232" cy="273"/>
            </p:xfrm>
            <a:graphic>
              <a:graphicData uri="http://schemas.openxmlformats.org/presentationml/2006/ole">
                <p:oleObj spid="_x0000_s2053" name="Формула" r:id="rId9" imgW="139579" imgH="164957" progId="Equation.3">
                  <p:embed/>
                </p:oleObj>
              </a:graphicData>
            </a:graphic>
          </p:graphicFrame>
          <p:sp>
            <p:nvSpPr>
              <p:cNvPr id="7200" name="Text Box 48"/>
              <p:cNvSpPr txBox="1">
                <a:spLocks noChangeArrowheads="1"/>
              </p:cNvSpPr>
              <p:nvPr/>
            </p:nvSpPr>
            <p:spPr bwMode="auto">
              <a:xfrm>
                <a:off x="3116" y="2912"/>
                <a:ext cx="72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/>
                  <a:t>А</a:t>
                </a:r>
                <a:r>
                  <a:rPr lang="ru-RU" sz="2400" baseline="-25000"/>
                  <a:t>1</a:t>
                </a:r>
                <a:r>
                  <a:rPr lang="ru-RU" sz="2400"/>
                  <a:t>В</a:t>
                </a:r>
                <a:r>
                  <a:rPr lang="ru-RU" sz="2400" baseline="-25000"/>
                  <a:t>1</a:t>
                </a:r>
                <a:r>
                  <a:rPr lang="ru-RU" sz="2400"/>
                  <a:t>С</a:t>
                </a:r>
                <a:r>
                  <a:rPr lang="ru-RU" sz="2400" baseline="-25000"/>
                  <a:t>1</a:t>
                </a:r>
                <a:endParaRPr lang="ru-RU" sz="2400"/>
              </a:p>
            </p:txBody>
          </p:sp>
        </p:grpSp>
        <p:sp>
          <p:nvSpPr>
            <p:cNvPr id="7195" name="Text Box 49"/>
            <p:cNvSpPr txBox="1">
              <a:spLocks noChangeArrowheads="1"/>
            </p:cNvSpPr>
            <p:nvPr/>
          </p:nvSpPr>
          <p:spPr bwMode="auto">
            <a:xfrm>
              <a:off x="2160" y="2496"/>
              <a:ext cx="15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/>
                <a:t>по двум углам </a:t>
              </a:r>
            </a:p>
          </p:txBody>
        </p:sp>
      </p:grpSp>
      <p:grpSp>
        <p:nvGrpSpPr>
          <p:cNvPr id="16" name="Group 50"/>
          <p:cNvGrpSpPr>
            <a:grpSpLocks/>
          </p:cNvGrpSpPr>
          <p:nvPr/>
        </p:nvGrpSpPr>
        <p:grpSpPr bwMode="auto">
          <a:xfrm>
            <a:off x="2286000" y="4572000"/>
            <a:ext cx="2941638" cy="1012825"/>
            <a:chOff x="192" y="2832"/>
            <a:chExt cx="1853" cy="638"/>
          </a:xfrm>
        </p:grpSpPr>
        <p:sp>
          <p:nvSpPr>
            <p:cNvPr id="7192" name="Text Box 51"/>
            <p:cNvSpPr txBox="1">
              <a:spLocks noChangeArrowheads="1"/>
            </p:cNvSpPr>
            <p:nvPr/>
          </p:nvSpPr>
          <p:spPr bwMode="auto">
            <a:xfrm>
              <a:off x="192" y="3024"/>
              <a:ext cx="62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/>
                <a:t>Тогда</a:t>
              </a:r>
            </a:p>
          </p:txBody>
        </p:sp>
        <p:graphicFrame>
          <p:nvGraphicFramePr>
            <p:cNvPr id="7193" name="Object 52"/>
            <p:cNvGraphicFramePr>
              <a:graphicFrameLocks noChangeAspect="1"/>
            </p:cNvGraphicFramePr>
            <p:nvPr/>
          </p:nvGraphicFramePr>
          <p:xfrm>
            <a:off x="864" y="2832"/>
            <a:ext cx="1181" cy="638"/>
          </p:xfrm>
          <a:graphic>
            <a:graphicData uri="http://schemas.openxmlformats.org/presentationml/2006/ole">
              <p:oleObj spid="_x0000_s2051" name="Формула" r:id="rId10" imgW="799753" imgH="431613" progId="Equation.3">
                <p:embed/>
              </p:oleObj>
            </a:graphicData>
          </a:graphic>
        </p:graphicFrame>
      </p:grpSp>
      <p:grpSp>
        <p:nvGrpSpPr>
          <p:cNvPr id="17" name="Group 53"/>
          <p:cNvGrpSpPr>
            <a:grpSpLocks/>
          </p:cNvGrpSpPr>
          <p:nvPr/>
        </p:nvGrpSpPr>
        <p:grpSpPr bwMode="auto">
          <a:xfrm>
            <a:off x="1676400" y="5638800"/>
            <a:ext cx="3703638" cy="1012825"/>
            <a:chOff x="96" y="3552"/>
            <a:chExt cx="2333" cy="638"/>
          </a:xfrm>
        </p:grpSpPr>
        <p:graphicFrame>
          <p:nvGraphicFramePr>
            <p:cNvPr id="7190" name="Object 54"/>
            <p:cNvGraphicFramePr>
              <a:graphicFrameLocks noChangeAspect="1"/>
            </p:cNvGraphicFramePr>
            <p:nvPr/>
          </p:nvGraphicFramePr>
          <p:xfrm>
            <a:off x="1248" y="3552"/>
            <a:ext cx="1181" cy="638"/>
          </p:xfrm>
          <a:graphic>
            <a:graphicData uri="http://schemas.openxmlformats.org/presentationml/2006/ole">
              <p:oleObj spid="_x0000_s2050" name="Формула" r:id="rId11" imgW="799753" imgH="431613" progId="Equation.3">
                <p:embed/>
              </p:oleObj>
            </a:graphicData>
          </a:graphic>
        </p:graphicFrame>
        <p:sp>
          <p:nvSpPr>
            <p:cNvPr id="7191" name="Text Box 55"/>
            <p:cNvSpPr txBox="1">
              <a:spLocks noChangeArrowheads="1"/>
            </p:cNvSpPr>
            <p:nvPr/>
          </p:nvSpPr>
          <p:spPr bwMode="auto">
            <a:xfrm>
              <a:off x="96" y="3744"/>
              <a:ext cx="15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/>
                <a:t>по условию </a:t>
              </a:r>
            </a:p>
          </p:txBody>
        </p:sp>
      </p:grpSp>
      <p:sp>
        <p:nvSpPr>
          <p:cNvPr id="219192" name="Text Box 56"/>
          <p:cNvSpPr txBox="1">
            <a:spLocks noChangeArrowheads="1"/>
          </p:cNvSpPr>
          <p:nvPr/>
        </p:nvSpPr>
        <p:spPr bwMode="auto">
          <a:xfrm>
            <a:off x="6096000" y="53340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АС = АС</a:t>
            </a:r>
            <a:r>
              <a:rPr lang="ru-RU" sz="2400" baseline="-25000"/>
              <a:t>2</a:t>
            </a:r>
            <a:r>
              <a:rPr lang="ru-RU" sz="2400"/>
              <a:t> </a:t>
            </a:r>
          </a:p>
        </p:txBody>
      </p:sp>
      <p:sp>
        <p:nvSpPr>
          <p:cNvPr id="219193" name="Text Box 57"/>
          <p:cNvSpPr txBox="1">
            <a:spLocks noChangeArrowheads="1"/>
          </p:cNvSpPr>
          <p:nvPr/>
        </p:nvSpPr>
        <p:spPr bwMode="auto">
          <a:xfrm>
            <a:off x="152400" y="2773363"/>
            <a:ext cx="685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1).</a:t>
            </a:r>
            <a:endParaRPr lang="ru-RU" sz="2400" b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8" name="Group 58"/>
          <p:cNvGrpSpPr>
            <a:grpSpLocks/>
          </p:cNvGrpSpPr>
          <p:nvPr/>
        </p:nvGrpSpPr>
        <p:grpSpPr bwMode="auto">
          <a:xfrm>
            <a:off x="5867400" y="1143000"/>
            <a:ext cx="304800" cy="2438400"/>
            <a:chOff x="3696" y="720"/>
            <a:chExt cx="192" cy="1536"/>
          </a:xfrm>
        </p:grpSpPr>
        <p:sp>
          <p:nvSpPr>
            <p:cNvPr id="7188" name="Line 59"/>
            <p:cNvSpPr>
              <a:spLocks noChangeShapeType="1"/>
            </p:cNvSpPr>
            <p:nvPr/>
          </p:nvSpPr>
          <p:spPr bwMode="auto">
            <a:xfrm>
              <a:off x="3744" y="720"/>
              <a:ext cx="144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89" name="Line 60"/>
            <p:cNvSpPr>
              <a:spLocks noChangeShapeType="1"/>
            </p:cNvSpPr>
            <p:nvPr/>
          </p:nvSpPr>
          <p:spPr bwMode="auto">
            <a:xfrm flipV="1">
              <a:off x="3696" y="2064"/>
              <a:ext cx="144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9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9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500"/>
                                        <p:tgtEl>
                                          <p:spTgt spid="21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9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ello_html_40d1c5c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857256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188640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Докажите подобие треугольников </a:t>
            </a:r>
            <a:endParaRPr lang="ru-RU" sz="4000" dirty="0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502364" y="1450524"/>
            <a:ext cx="1946583" cy="2604482"/>
          </a:xfrm>
          <a:prstGeom prst="triangl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3347864" y="980728"/>
            <a:ext cx="1764196" cy="3074278"/>
          </a:xfrm>
          <a:prstGeom prst="triangl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79512" y="3870340"/>
            <a:ext cx="213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043608" y="414908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3,5 см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496479" y="3870340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187624" y="11247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051720" y="234888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 см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835695" y="3645024"/>
            <a:ext cx="613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50°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102631" y="387034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840189" y="79606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112060" y="387914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987824" y="2636912"/>
            <a:ext cx="648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 </a:t>
            </a:r>
            <a:r>
              <a:rPr lang="ru-RU" dirty="0" smtClean="0"/>
              <a:t>см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840189" y="4149080"/>
            <a:ext cx="731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 см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496190" y="3714168"/>
            <a:ext cx="671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50°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TextBox 18"/>
              <p:cNvSpPr txBox="1"/>
              <p:nvPr/>
            </p:nvSpPr>
            <p:spPr>
              <a:xfrm>
                <a:off x="5652120" y="1494076"/>
                <a:ext cx="23762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i="1" smtClean="0">
                          <a:latin typeface="Cambria Math"/>
                          <a:ea typeface="Cambria Math"/>
                        </a:rPr>
                        <m:t>∠</m:t>
                      </m:r>
                      <m:r>
                        <a:rPr lang="ru-RU" sz="3600" b="0" i="1" smtClean="0">
                          <a:latin typeface="Cambria Math"/>
                          <a:ea typeface="Cambria Math"/>
                        </a:rPr>
                        <m:t>С= ∠ К</m:t>
                      </m:r>
                    </m:oMath>
                  </m:oMathPara>
                </a14:m>
                <a:endParaRPr lang="ru-RU" sz="3600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1494076"/>
                <a:ext cx="2376264" cy="64633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6012160" y="2622810"/>
                <a:ext cx="2160240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0" i="1" smtClean="0">
                            <a:latin typeface="Cambria Math"/>
                          </a:rPr>
                          <m:t>КМ</m:t>
                        </m:r>
                      </m:num>
                      <m:den>
                        <m:r>
                          <a:rPr lang="ru-RU" sz="3600" b="0" i="1" smtClean="0">
                            <a:latin typeface="Cambria Math"/>
                          </a:rPr>
                          <m:t>ВС</m:t>
                        </m:r>
                      </m:den>
                    </m:f>
                  </m:oMath>
                </a14:m>
                <a:r>
                  <a:rPr lang="ru-RU" sz="3600" dirty="0" smtClean="0"/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0" i="1" dirty="0" smtClean="0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ru-RU" sz="3600" b="0" i="1" dirty="0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ru-RU" sz="3600" dirty="0" smtClean="0"/>
                  <a:t>= 2</a:t>
                </a:r>
                <a:endParaRPr lang="ru-RU" sz="36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622810"/>
                <a:ext cx="2160240" cy="892552"/>
              </a:xfrm>
              <a:prstGeom prst="rect">
                <a:avLst/>
              </a:prstGeom>
              <a:blipFill rotWithShape="1">
                <a:blip r:embed="rId3"/>
                <a:stretch>
                  <a:fillRect r="-1127" b="-108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6012160" y="4063810"/>
                <a:ext cx="2448272" cy="918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</a:rPr>
                          <m:t>𝐾𝐿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𝐴𝐶</m:t>
                        </m:r>
                      </m:den>
                    </m:f>
                  </m:oMath>
                </a14:m>
                <a:r>
                  <a:rPr lang="en-US" sz="3600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3</m:t>
                        </m:r>
                        <m:r>
                          <a:rPr lang="ru-RU" sz="3600" b="0" i="1" smtClean="0">
                            <a:latin typeface="Cambria Math"/>
                          </a:rPr>
                          <m:t>,5</m:t>
                        </m:r>
                      </m:den>
                    </m:f>
                  </m:oMath>
                </a14:m>
                <a:r>
                  <a:rPr lang="ru-RU" sz="3600" dirty="0" smtClean="0"/>
                  <a:t>= 2</a:t>
                </a:r>
                <a:endParaRPr lang="ru-RU" sz="3600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4063810"/>
                <a:ext cx="2448272" cy="918136"/>
              </a:xfrm>
              <a:prstGeom prst="rect">
                <a:avLst/>
              </a:prstGeom>
              <a:blipFill rotWithShape="1"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TextBox 21"/>
              <p:cNvSpPr txBox="1"/>
              <p:nvPr/>
            </p:nvSpPr>
            <p:spPr>
              <a:xfrm>
                <a:off x="2524334" y="5201649"/>
                <a:ext cx="51125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i="1" smtClean="0">
                          <a:latin typeface="Cambria Math"/>
                          <a:ea typeface="Cambria Math"/>
                        </a:rPr>
                        <m:t>⊿</m:t>
                      </m:r>
                      <m:r>
                        <a:rPr lang="ru-RU" sz="36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3600" b="0" i="1" smtClean="0">
                          <a:latin typeface="Cambria Math"/>
                          <a:ea typeface="Cambria Math"/>
                        </a:rPr>
                        <m:t>𝐾𝐿𝑀</m:t>
                      </m:r>
                      <m:r>
                        <a:rPr lang="en-US" sz="3600" b="0" i="1" smtClean="0">
                          <a:latin typeface="Cambria Math"/>
                          <a:ea typeface="Cambria Math"/>
                        </a:rPr>
                        <m:t>   ~ ⊿ АВС</m:t>
                      </m:r>
                    </m:oMath>
                  </m:oMathPara>
                </a14:m>
                <a:endParaRPr lang="ru-RU" sz="3600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334" y="5201649"/>
                <a:ext cx="5112568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Стрелка вправо 23"/>
          <p:cNvSpPr/>
          <p:nvPr/>
        </p:nvSpPr>
        <p:spPr>
          <a:xfrm>
            <a:off x="2450942" y="5403657"/>
            <a:ext cx="641716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786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внобедренный треугольник 1"/>
          <p:cNvSpPr/>
          <p:nvPr/>
        </p:nvSpPr>
        <p:spPr>
          <a:xfrm>
            <a:off x="971600" y="476672"/>
            <a:ext cx="2088232" cy="2520280"/>
          </a:xfrm>
          <a:prstGeom prst="triangl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авнобедренный треугольник 2"/>
          <p:cNvSpPr/>
          <p:nvPr/>
        </p:nvSpPr>
        <p:spPr>
          <a:xfrm rot="9187889">
            <a:off x="1343045" y="3683364"/>
            <a:ext cx="1656184" cy="2000279"/>
          </a:xfrm>
          <a:prstGeom prst="triangl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812077" y="90872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45°  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36113" y="4967436"/>
            <a:ext cx="816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45°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87624" y="127805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460149" y="1340768"/>
            <a:ext cx="492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331640" y="4797152"/>
            <a:ext cx="480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706474" y="4293096"/>
            <a:ext cx="13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5364088" y="332656"/>
            <a:ext cx="1800200" cy="2664296"/>
          </a:xfrm>
          <a:prstGeom prst="triangl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5796136" y="3356992"/>
            <a:ext cx="2592288" cy="3024336"/>
          </a:xfrm>
          <a:prstGeom prst="triangle">
            <a:avLst>
              <a:gd name="adj" fmla="val 54776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012160" y="88783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20°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36096" y="1462718"/>
            <a:ext cx="216024" cy="382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732240" y="146271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102170" y="4518481"/>
            <a:ext cx="468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740352" y="447776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6102170" y="5949926"/>
            <a:ext cx="63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80°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40352" y="594992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80°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84801" y="400506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20°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6442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ym typeface="Symbol"/>
              </a:rPr>
              <a:t>О =М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ello_html_3f1a19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357298"/>
            <a:ext cx="864396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hello_html_m27614ed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1428736"/>
            <a:ext cx="792961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2. В прямоугольном треугольнике  </a:t>
            </a: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ODC</a:t>
            </a:r>
            <a:r>
              <a:rPr lang="ru-RU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ОА = 6 см,  АС = 15 см,  ОВ = 9 см, ВD = 5 см, АВ = 12 см. Найдите СD.</a:t>
            </a:r>
            <a:endParaRPr lang="ru-RU" b="1" dirty="0" smtClean="0">
              <a:latin typeface="Arial" pitchFamily="34" charset="0"/>
            </a:endParaRPr>
          </a:p>
          <a:p>
            <a:endParaRPr lang="ru-RU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4282" y="285729"/>
            <a:ext cx="84296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Докажите, что два прямоугольных треугольника подобны, если катеты одного из них пропорциональны катетам другого.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143248"/>
            <a:ext cx="450059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500042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Дано:   ОА = 15 см;              ОD = 5 см;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СО : ОВ = 1 : 3,        АВ + СD = 24 см.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Найдите: АВ и СD.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857364"/>
            <a:ext cx="5715040" cy="4341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229600" cy="5740409"/>
          </a:xfrm>
        </p:spPr>
        <p:txBody>
          <a:bodyPr>
            <a:normAutofit/>
          </a:bodyPr>
          <a:lstStyle/>
          <a:p>
            <a:r>
              <a:rPr lang="ru-RU" dirty="0" smtClean="0"/>
              <a:t>1) В треугольниках DОС и АОВ </a:t>
            </a:r>
            <a:r>
              <a:rPr lang="ru-RU" dirty="0" smtClean="0">
                <a:sym typeface="Symbol"/>
              </a:rPr>
              <a:t></a:t>
            </a:r>
            <a:r>
              <a:rPr lang="ru-RU" dirty="0" smtClean="0"/>
              <a:t>DОС=</a:t>
            </a:r>
            <a:r>
              <a:rPr lang="ru-RU" dirty="0" smtClean="0">
                <a:sym typeface="Symbol"/>
              </a:rPr>
              <a:t></a:t>
            </a:r>
            <a:r>
              <a:rPr lang="ru-RU" dirty="0" smtClean="0"/>
              <a:t>АОВ (как вертикальные)</a:t>
            </a:r>
          </a:p>
          <a:p>
            <a:pPr>
              <a:buNone/>
            </a:pPr>
            <a:r>
              <a:rPr lang="ru-RU" dirty="0" smtClean="0">
                <a:sym typeface="Symbol"/>
              </a:rPr>
              <a:t></a:t>
            </a:r>
            <a:r>
              <a:rPr lang="ru-RU" dirty="0" smtClean="0"/>
              <a:t>DОС</a:t>
            </a:r>
            <a:r>
              <a:rPr lang="ru-RU" dirty="0" smtClean="0">
                <a:sym typeface="Symbol"/>
              </a:rPr>
              <a:t></a:t>
            </a:r>
            <a:r>
              <a:rPr lang="ru-RU" dirty="0" smtClean="0"/>
              <a:t> </a:t>
            </a:r>
            <a:r>
              <a:rPr lang="ru-RU" dirty="0" smtClean="0">
                <a:sym typeface="Symbol"/>
              </a:rPr>
              <a:t></a:t>
            </a:r>
            <a:r>
              <a:rPr lang="ru-RU" dirty="0" smtClean="0"/>
              <a:t>АОВ </a:t>
            </a:r>
            <a:r>
              <a:rPr lang="ru-RU" dirty="0"/>
              <a:t>по II признаку </a:t>
            </a:r>
            <a:r>
              <a:rPr lang="ru-RU" dirty="0" smtClean="0"/>
              <a:t>подобия треугольников</a:t>
            </a:r>
            <a:r>
              <a:rPr lang="ru-RU" dirty="0"/>
              <a:t>.</a:t>
            </a:r>
          </a:p>
          <a:p>
            <a:r>
              <a:rPr lang="ru-RU" dirty="0"/>
              <a:t>2) Пусть DС = </a:t>
            </a:r>
            <a:r>
              <a:rPr lang="ru-RU" dirty="0" err="1"/>
              <a:t>х</a:t>
            </a:r>
            <a:r>
              <a:rPr lang="ru-RU" dirty="0"/>
              <a:t>, тогда АВ = 24 – х</a:t>
            </a:r>
            <a:r>
              <a:rPr lang="ru-RU" dirty="0" smtClean="0"/>
              <a:t>.</a:t>
            </a:r>
          </a:p>
          <a:p>
            <a:r>
              <a:rPr lang="ru-RU" dirty="0"/>
              <a:t>3) </a:t>
            </a:r>
            <a:r>
              <a:rPr lang="ru-RU" dirty="0" smtClean="0"/>
              <a:t>        ;                   ;       3x </a:t>
            </a:r>
            <a:r>
              <a:rPr lang="ru-RU" dirty="0"/>
              <a:t>= 24 – </a:t>
            </a:r>
            <a:r>
              <a:rPr lang="ru-RU" dirty="0" err="1"/>
              <a:t>x</a:t>
            </a:r>
            <a:r>
              <a:rPr lang="ru-RU" dirty="0"/>
              <a:t>,  </a:t>
            </a:r>
            <a:r>
              <a:rPr lang="ru-RU" dirty="0" err="1"/>
              <a:t>x</a:t>
            </a:r>
            <a:r>
              <a:rPr lang="ru-RU" dirty="0"/>
              <a:t> = 6.</a:t>
            </a:r>
          </a:p>
          <a:p>
            <a:r>
              <a:rPr lang="ru-RU" dirty="0"/>
              <a:t>4) DС = 6 см, АВ = 18 см.</a:t>
            </a:r>
          </a:p>
          <a:p>
            <a:r>
              <a:rPr lang="ru-RU" dirty="0"/>
              <a:t>Ответ:6см, 18 см.</a:t>
            </a:r>
          </a:p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142984"/>
            <a:ext cx="1028700" cy="466725"/>
          </a:xfrm>
          <a:prstGeom prst="rect">
            <a:avLst/>
          </a:prstGeom>
          <a:noFill/>
        </p:spPr>
      </p:pic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96" y="1214422"/>
            <a:ext cx="638175" cy="466725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71538" y="0"/>
            <a:ext cx="80724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143636" y="1071547"/>
            <a:ext cx="6429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и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1428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3214686"/>
            <a:ext cx="653415" cy="47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3143248"/>
            <a:ext cx="807720" cy="47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r>
              <a:rPr lang="ru-RU" sz="4400" b="1" dirty="0" smtClean="0"/>
              <a:t>1 – если на уроке вам было </a:t>
            </a:r>
            <a:r>
              <a:rPr lang="ru-RU" sz="4400" b="1" dirty="0" smtClean="0"/>
              <a:t>  </a:t>
            </a:r>
          </a:p>
          <a:p>
            <a:pPr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         интересно </a:t>
            </a:r>
            <a:r>
              <a:rPr lang="ru-RU" sz="4400" b="1" dirty="0" smtClean="0">
                <a:solidFill>
                  <a:srgbClr val="FF0000"/>
                </a:solidFill>
              </a:rPr>
              <a:t>и понятно</a:t>
            </a:r>
            <a:r>
              <a:rPr lang="ru-RU" sz="4400" b="1" dirty="0" smtClean="0"/>
              <a:t>;</a:t>
            </a:r>
          </a:p>
          <a:p>
            <a:r>
              <a:rPr lang="ru-RU" sz="4400" b="1" dirty="0" smtClean="0"/>
              <a:t>2 – </a:t>
            </a:r>
            <a:r>
              <a:rPr lang="ru-RU" sz="4400" b="1" dirty="0" smtClean="0">
                <a:solidFill>
                  <a:schemeClr val="accent6"/>
                </a:solidFill>
              </a:rPr>
              <a:t>интересно</a:t>
            </a:r>
            <a:r>
              <a:rPr lang="ru-RU" sz="4400" b="1" dirty="0" smtClean="0"/>
              <a:t>, но </a:t>
            </a:r>
            <a:r>
              <a:rPr lang="ru-RU" sz="4400" b="1" dirty="0" smtClean="0">
                <a:solidFill>
                  <a:schemeClr val="accent6"/>
                </a:solidFill>
              </a:rPr>
              <a:t>не понятно</a:t>
            </a:r>
            <a:r>
              <a:rPr lang="ru-RU" sz="4400" b="1" dirty="0" smtClean="0"/>
              <a:t>;</a:t>
            </a:r>
          </a:p>
          <a:p>
            <a:r>
              <a:rPr lang="ru-RU" sz="4400" b="1" dirty="0" smtClean="0"/>
              <a:t>3 – </a:t>
            </a:r>
            <a:r>
              <a:rPr lang="ru-RU" sz="4400" b="1" dirty="0" smtClean="0">
                <a:solidFill>
                  <a:srgbClr val="00B050"/>
                </a:solidFill>
              </a:rPr>
              <a:t>не интересно</a:t>
            </a:r>
            <a:r>
              <a:rPr lang="ru-RU" sz="4400" b="1" dirty="0" smtClean="0"/>
              <a:t>, но </a:t>
            </a:r>
            <a:r>
              <a:rPr lang="ru-RU" sz="4400" b="1" dirty="0" smtClean="0">
                <a:solidFill>
                  <a:srgbClr val="00B050"/>
                </a:solidFill>
              </a:rPr>
              <a:t>понятно</a:t>
            </a:r>
            <a:r>
              <a:rPr lang="ru-RU" sz="4400" b="1" dirty="0" smtClean="0"/>
              <a:t>;</a:t>
            </a:r>
          </a:p>
          <a:p>
            <a:r>
              <a:rPr lang="ru-RU" sz="4400" b="1" dirty="0" smtClean="0"/>
              <a:t>4 – </a:t>
            </a:r>
            <a:r>
              <a:rPr lang="ru-RU" sz="4400" b="1" dirty="0" smtClean="0">
                <a:solidFill>
                  <a:srgbClr val="7030A0"/>
                </a:solidFill>
              </a:rPr>
              <a:t>не интересно</a:t>
            </a:r>
            <a:r>
              <a:rPr lang="ru-RU" sz="4400" b="1" dirty="0" smtClean="0"/>
              <a:t>, </a:t>
            </a:r>
            <a:r>
              <a:rPr lang="ru-RU" sz="4400" b="1" dirty="0" smtClean="0">
                <a:solidFill>
                  <a:srgbClr val="7030A0"/>
                </a:solidFill>
              </a:rPr>
              <a:t>не понятно</a:t>
            </a:r>
            <a:r>
              <a:rPr lang="ru-RU" sz="4400" b="1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800" b="1" dirty="0"/>
              <a:t>Д/</a:t>
            </a:r>
            <a:r>
              <a:rPr lang="ru-RU" sz="4800" b="1" dirty="0" err="1"/>
              <a:t>з</a:t>
            </a:r>
            <a:r>
              <a:rPr lang="ru-RU" sz="4800" b="1" dirty="0" smtClean="0"/>
              <a:t>:</a:t>
            </a:r>
          </a:p>
          <a:p>
            <a:pPr>
              <a:buNone/>
            </a:pPr>
            <a:r>
              <a:rPr lang="ru-RU" sz="4800" b="1" dirty="0" smtClean="0"/>
              <a:t> </a:t>
            </a:r>
            <a:r>
              <a:rPr lang="ru-RU" sz="4800" b="1" dirty="0"/>
              <a:t>п.60; вопрос 6 на стр.160; </a:t>
            </a:r>
            <a:endParaRPr lang="ru-RU" sz="4800" b="1" dirty="0" smtClean="0"/>
          </a:p>
          <a:p>
            <a:pPr>
              <a:buNone/>
            </a:pPr>
            <a:r>
              <a:rPr lang="ru-RU" sz="4800" b="1" dirty="0" smtClean="0"/>
              <a:t>№ </a:t>
            </a:r>
            <a:r>
              <a:rPr lang="ru-RU" sz="4800" b="1" dirty="0"/>
              <a:t>559, 604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88</TotalTime>
  <Words>359</Words>
  <Application>Microsoft Office PowerPoint</Application>
  <PresentationFormat>Экран (4:3)</PresentationFormat>
  <Paragraphs>90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Формула</vt:lpstr>
      <vt:lpstr>Второй признак подобия треугольников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О =М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13</cp:revision>
  <dcterms:created xsi:type="dcterms:W3CDTF">2017-09-21T09:26:21Z</dcterms:created>
  <dcterms:modified xsi:type="dcterms:W3CDTF">2017-09-24T12:10:17Z</dcterms:modified>
</cp:coreProperties>
</file>